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38"/>
  </p:notesMasterIdLst>
  <p:sldIdLst>
    <p:sldId id="256" r:id="rId2"/>
    <p:sldId id="353" r:id="rId3"/>
    <p:sldId id="360" r:id="rId4"/>
    <p:sldId id="355" r:id="rId5"/>
    <p:sldId id="363" r:id="rId6"/>
    <p:sldId id="364" r:id="rId7"/>
    <p:sldId id="365" r:id="rId8"/>
    <p:sldId id="366" r:id="rId9"/>
    <p:sldId id="367" r:id="rId10"/>
    <p:sldId id="393" r:id="rId11"/>
    <p:sldId id="370" r:id="rId12"/>
    <p:sldId id="368" r:id="rId13"/>
    <p:sldId id="371" r:id="rId14"/>
    <p:sldId id="369" r:id="rId15"/>
    <p:sldId id="372" r:id="rId16"/>
    <p:sldId id="373" r:id="rId17"/>
    <p:sldId id="374" r:id="rId18"/>
    <p:sldId id="375" r:id="rId19"/>
    <p:sldId id="376" r:id="rId20"/>
    <p:sldId id="377" r:id="rId21"/>
    <p:sldId id="378" r:id="rId22"/>
    <p:sldId id="379" r:id="rId23"/>
    <p:sldId id="380" r:id="rId24"/>
    <p:sldId id="381" r:id="rId25"/>
    <p:sldId id="382" r:id="rId26"/>
    <p:sldId id="383" r:id="rId27"/>
    <p:sldId id="384" r:id="rId28"/>
    <p:sldId id="385" r:id="rId29"/>
    <p:sldId id="386" r:id="rId30"/>
    <p:sldId id="387" r:id="rId31"/>
    <p:sldId id="388" r:id="rId32"/>
    <p:sldId id="389" r:id="rId33"/>
    <p:sldId id="390" r:id="rId34"/>
    <p:sldId id="362" r:id="rId35"/>
    <p:sldId id="391" r:id="rId36"/>
    <p:sldId id="392" r:id="rId37"/>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477F"/>
    <a:srgbClr val="0076B7"/>
    <a:srgbClr val="B02923"/>
    <a:srgbClr val="0076A3"/>
    <a:srgbClr val="4912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浅色样式 1 - 强调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93D81CF-94F2-401A-BA57-92F5A7B2D0C5}" styleName="中度样式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DA37D80-6434-44D0-A028-1B22A696006F}" styleName="浅色样式 3 - 强调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848" autoAdjust="0"/>
    <p:restoredTop sz="94660"/>
  </p:normalViewPr>
  <p:slideViewPr>
    <p:cSldViewPr>
      <p:cViewPr varScale="1">
        <p:scale>
          <a:sx n="111" d="100"/>
          <a:sy n="111" d="100"/>
        </p:scale>
        <p:origin x="-1776" y="-5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7ECB09-06AF-4BA5-BB97-09D83E5D1D7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CN" altLang="en-US"/>
        </a:p>
      </dgm:t>
    </dgm:pt>
    <dgm:pt modelId="{3B15D2C0-F8B7-4CC8-801C-44173E621619}">
      <dgm:prSet/>
      <dgm:spPr/>
      <dgm:t>
        <a:bodyPr/>
        <a:lstStyle/>
        <a:p>
          <a:pPr rtl="0"/>
          <a:r>
            <a:rPr lang="en-US" altLang="zh-CN" dirty="0" smtClean="0"/>
            <a:t>         </a:t>
          </a:r>
          <a:r>
            <a:rPr lang="zh-CN" dirty="0" smtClean="0"/>
            <a:t>系统支持</a:t>
          </a:r>
          <a:endParaRPr lang="zh-CN" dirty="0"/>
        </a:p>
      </dgm:t>
    </dgm:pt>
    <dgm:pt modelId="{1C03E80F-3915-4CAF-A05A-B61D304AF48D}" type="parTrans" cxnId="{3C9D1F52-1E7F-486D-AEAD-CA21993186BC}">
      <dgm:prSet/>
      <dgm:spPr/>
      <dgm:t>
        <a:bodyPr/>
        <a:lstStyle/>
        <a:p>
          <a:endParaRPr lang="zh-CN" altLang="en-US"/>
        </a:p>
      </dgm:t>
    </dgm:pt>
    <dgm:pt modelId="{F39EADD0-3C33-405A-9F26-E05A3D094BEF}" type="sibTrans" cxnId="{3C9D1F52-1E7F-486D-AEAD-CA21993186BC}">
      <dgm:prSet/>
      <dgm:spPr/>
      <dgm:t>
        <a:bodyPr/>
        <a:lstStyle/>
        <a:p>
          <a:endParaRPr lang="zh-CN" altLang="en-US"/>
        </a:p>
      </dgm:t>
    </dgm:pt>
    <dgm:pt modelId="{A2D855E4-2E90-4048-83FA-3A305DB6BF93}" type="pres">
      <dgm:prSet presAssocID="{087ECB09-06AF-4BA5-BB97-09D83E5D1D79}" presName="linear" presStyleCnt="0">
        <dgm:presLayoutVars>
          <dgm:animLvl val="lvl"/>
          <dgm:resizeHandles val="exact"/>
        </dgm:presLayoutVars>
      </dgm:prSet>
      <dgm:spPr/>
      <dgm:t>
        <a:bodyPr/>
        <a:lstStyle/>
        <a:p>
          <a:endParaRPr lang="zh-CN" altLang="en-US"/>
        </a:p>
      </dgm:t>
    </dgm:pt>
    <dgm:pt modelId="{8C697F31-0EFA-4D2C-BCB3-FC2E3AB81556}" type="pres">
      <dgm:prSet presAssocID="{3B15D2C0-F8B7-4CC8-801C-44173E621619}" presName="parentText" presStyleLbl="node1" presStyleIdx="0" presStyleCnt="1" custLinFactNeighborY="-10803">
        <dgm:presLayoutVars>
          <dgm:chMax val="0"/>
          <dgm:bulletEnabled val="1"/>
        </dgm:presLayoutVars>
      </dgm:prSet>
      <dgm:spPr/>
      <dgm:t>
        <a:bodyPr/>
        <a:lstStyle/>
        <a:p>
          <a:endParaRPr lang="zh-CN" altLang="en-US"/>
        </a:p>
      </dgm:t>
    </dgm:pt>
  </dgm:ptLst>
  <dgm:cxnLst>
    <dgm:cxn modelId="{3BF2E4D1-610D-44EE-882D-28F162772789}" type="presOf" srcId="{3B15D2C0-F8B7-4CC8-801C-44173E621619}" destId="{8C697F31-0EFA-4D2C-BCB3-FC2E3AB81556}" srcOrd="0" destOrd="0" presId="urn:microsoft.com/office/officeart/2005/8/layout/vList2"/>
    <dgm:cxn modelId="{3C9D1F52-1E7F-486D-AEAD-CA21993186BC}" srcId="{087ECB09-06AF-4BA5-BB97-09D83E5D1D79}" destId="{3B15D2C0-F8B7-4CC8-801C-44173E621619}" srcOrd="0" destOrd="0" parTransId="{1C03E80F-3915-4CAF-A05A-B61D304AF48D}" sibTransId="{F39EADD0-3C33-405A-9F26-E05A3D094BEF}"/>
    <dgm:cxn modelId="{19A538C5-DA16-4ED1-BA7C-5927D525F5E7}" type="presOf" srcId="{087ECB09-06AF-4BA5-BB97-09D83E5D1D79}" destId="{A2D855E4-2E90-4048-83FA-3A305DB6BF93}" srcOrd="0" destOrd="0" presId="urn:microsoft.com/office/officeart/2005/8/layout/vList2"/>
    <dgm:cxn modelId="{810896A8-CB8F-452A-B491-CF801B9F07CD}" type="presParOf" srcId="{A2D855E4-2E90-4048-83FA-3A305DB6BF93}" destId="{8C697F31-0EFA-4D2C-BCB3-FC2E3AB81556}"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87ECB09-06AF-4BA5-BB97-09D83E5D1D7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CN" altLang="en-US"/>
        </a:p>
      </dgm:t>
    </dgm:pt>
    <dgm:pt modelId="{3B15D2C0-F8B7-4CC8-801C-44173E621619}">
      <dgm:prSet/>
      <dgm:spPr/>
      <dgm:t>
        <a:bodyPr/>
        <a:lstStyle/>
        <a:p>
          <a:pPr rtl="0"/>
          <a:r>
            <a:rPr lang="en-US" altLang="zh-CN" dirty="0" smtClean="0"/>
            <a:t>         </a:t>
          </a:r>
          <a:r>
            <a:rPr lang="zh-CN" dirty="0" smtClean="0"/>
            <a:t>系统支持</a:t>
          </a:r>
          <a:endParaRPr lang="zh-CN" dirty="0"/>
        </a:p>
      </dgm:t>
    </dgm:pt>
    <dgm:pt modelId="{1C03E80F-3915-4CAF-A05A-B61D304AF48D}" type="parTrans" cxnId="{3C9D1F52-1E7F-486D-AEAD-CA21993186BC}">
      <dgm:prSet/>
      <dgm:spPr/>
      <dgm:t>
        <a:bodyPr/>
        <a:lstStyle/>
        <a:p>
          <a:endParaRPr lang="zh-CN" altLang="en-US"/>
        </a:p>
      </dgm:t>
    </dgm:pt>
    <dgm:pt modelId="{F39EADD0-3C33-405A-9F26-E05A3D094BEF}" type="sibTrans" cxnId="{3C9D1F52-1E7F-486D-AEAD-CA21993186BC}">
      <dgm:prSet/>
      <dgm:spPr/>
      <dgm:t>
        <a:bodyPr/>
        <a:lstStyle/>
        <a:p>
          <a:endParaRPr lang="zh-CN" altLang="en-US"/>
        </a:p>
      </dgm:t>
    </dgm:pt>
    <dgm:pt modelId="{A2D855E4-2E90-4048-83FA-3A305DB6BF93}" type="pres">
      <dgm:prSet presAssocID="{087ECB09-06AF-4BA5-BB97-09D83E5D1D79}" presName="linear" presStyleCnt="0">
        <dgm:presLayoutVars>
          <dgm:animLvl val="lvl"/>
          <dgm:resizeHandles val="exact"/>
        </dgm:presLayoutVars>
      </dgm:prSet>
      <dgm:spPr/>
      <dgm:t>
        <a:bodyPr/>
        <a:lstStyle/>
        <a:p>
          <a:endParaRPr lang="zh-CN" altLang="en-US"/>
        </a:p>
      </dgm:t>
    </dgm:pt>
    <dgm:pt modelId="{8C697F31-0EFA-4D2C-BCB3-FC2E3AB81556}" type="pres">
      <dgm:prSet presAssocID="{3B15D2C0-F8B7-4CC8-801C-44173E621619}" presName="parentText" presStyleLbl="node1" presStyleIdx="0" presStyleCnt="1" custLinFactNeighborY="-10803">
        <dgm:presLayoutVars>
          <dgm:chMax val="0"/>
          <dgm:bulletEnabled val="1"/>
        </dgm:presLayoutVars>
      </dgm:prSet>
      <dgm:spPr/>
      <dgm:t>
        <a:bodyPr/>
        <a:lstStyle/>
        <a:p>
          <a:endParaRPr lang="zh-CN" altLang="en-US"/>
        </a:p>
      </dgm:t>
    </dgm:pt>
  </dgm:ptLst>
  <dgm:cxnLst>
    <dgm:cxn modelId="{8E5321BF-6F6D-4A63-A3A7-ECA665F1DBF2}" type="presOf" srcId="{3B15D2C0-F8B7-4CC8-801C-44173E621619}" destId="{8C697F31-0EFA-4D2C-BCB3-FC2E3AB81556}" srcOrd="0" destOrd="0" presId="urn:microsoft.com/office/officeart/2005/8/layout/vList2"/>
    <dgm:cxn modelId="{B81D99C2-EEF5-4F5B-BCB3-80513640DFAB}" type="presOf" srcId="{087ECB09-06AF-4BA5-BB97-09D83E5D1D79}" destId="{A2D855E4-2E90-4048-83FA-3A305DB6BF93}" srcOrd="0" destOrd="0" presId="urn:microsoft.com/office/officeart/2005/8/layout/vList2"/>
    <dgm:cxn modelId="{3C9D1F52-1E7F-486D-AEAD-CA21993186BC}" srcId="{087ECB09-06AF-4BA5-BB97-09D83E5D1D79}" destId="{3B15D2C0-F8B7-4CC8-801C-44173E621619}" srcOrd="0" destOrd="0" parTransId="{1C03E80F-3915-4CAF-A05A-B61D304AF48D}" sibTransId="{F39EADD0-3C33-405A-9F26-E05A3D094BEF}"/>
    <dgm:cxn modelId="{8CA63A39-CA97-436A-8DD1-BC4A1B48B54D}" type="presParOf" srcId="{A2D855E4-2E90-4048-83FA-3A305DB6BF93}" destId="{8C697F31-0EFA-4D2C-BCB3-FC2E3AB81556}"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697F31-0EFA-4D2C-BCB3-FC2E3AB81556}">
      <dsp:nvSpPr>
        <dsp:cNvPr id="0" name=""/>
        <dsp:cNvSpPr/>
      </dsp:nvSpPr>
      <dsp:spPr>
        <a:xfrm>
          <a:off x="0" y="0"/>
          <a:ext cx="1584175" cy="35216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US" altLang="zh-CN" sz="1400" kern="1200" dirty="0" smtClean="0"/>
            <a:t>         </a:t>
          </a:r>
          <a:r>
            <a:rPr lang="zh-CN" sz="1400" kern="1200" dirty="0" smtClean="0"/>
            <a:t>系统支持</a:t>
          </a:r>
          <a:endParaRPr lang="zh-CN" sz="1400" kern="1200" dirty="0"/>
        </a:p>
      </dsp:txBody>
      <dsp:txXfrm>
        <a:off x="17191" y="17191"/>
        <a:ext cx="1549793" cy="3177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697F31-0EFA-4D2C-BCB3-FC2E3AB81556}">
      <dsp:nvSpPr>
        <dsp:cNvPr id="0" name=""/>
        <dsp:cNvSpPr/>
      </dsp:nvSpPr>
      <dsp:spPr>
        <a:xfrm>
          <a:off x="0" y="0"/>
          <a:ext cx="1584175" cy="35216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US" altLang="zh-CN" sz="1400" kern="1200" dirty="0" smtClean="0"/>
            <a:t>         </a:t>
          </a:r>
          <a:r>
            <a:rPr lang="zh-CN" sz="1400" kern="1200" dirty="0" smtClean="0"/>
            <a:t>系统支持</a:t>
          </a:r>
          <a:endParaRPr lang="zh-CN" sz="1400" kern="1200" dirty="0"/>
        </a:p>
      </dsp:txBody>
      <dsp:txXfrm>
        <a:off x="17191" y="17191"/>
        <a:ext cx="1549793" cy="31778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B36313-1F43-42E3-BA6A-8A6FFB3E116B}" type="datetimeFigureOut">
              <a:rPr lang="zh-CN" altLang="en-US" smtClean="0"/>
              <a:pPr/>
              <a:t>2016-3-14</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961B39-BE70-45FE-9B2B-B9EF643BDCE1}" type="slidenum">
              <a:rPr lang="zh-CN" altLang="en-US" smtClean="0"/>
              <a:pPr/>
              <a:t>‹#›</a:t>
            </a:fld>
            <a:endParaRPr lang="zh-CN" altLang="en-US"/>
          </a:p>
        </p:txBody>
      </p:sp>
    </p:spTree>
    <p:extLst>
      <p:ext uri="{BB962C8B-B14F-4D97-AF65-F5344CB8AC3E}">
        <p14:creationId xmlns:p14="http://schemas.microsoft.com/office/powerpoint/2010/main" val="1935639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封皮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764704"/>
            <a:ext cx="7772400" cy="1470025"/>
          </a:xfrm>
        </p:spPr>
        <p:txBody>
          <a:bodyPr/>
          <a:lstStyle>
            <a:lvl1pPr>
              <a:lnSpc>
                <a:spcPct val="150000"/>
              </a:lnSpc>
              <a:defRPr/>
            </a:lvl1pPr>
          </a:lstStyle>
          <a:p>
            <a:r>
              <a:rPr lang="zh-CN" altLang="en-US" dirty="0" smtClean="0"/>
              <a:t>单击此处编辑母版标题样式</a:t>
            </a:r>
            <a:endParaRPr lang="zh-CN" altLang="en-US" dirty="0"/>
          </a:p>
        </p:txBody>
      </p:sp>
      <p:sp>
        <p:nvSpPr>
          <p:cNvPr id="3" name="副标题 2"/>
          <p:cNvSpPr>
            <a:spLocks noGrp="1"/>
          </p:cNvSpPr>
          <p:nvPr>
            <p:ph type="subTitle" idx="1"/>
          </p:nvPr>
        </p:nvSpPr>
        <p:spPr>
          <a:xfrm>
            <a:off x="1371600" y="2504306"/>
            <a:ext cx="6400800" cy="76964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dirty="0" smtClean="0"/>
              <a:t>单击此处编辑母版副标题样式</a:t>
            </a:r>
            <a:endParaRPr lang="zh-CN" altLang="en-US" dirty="0"/>
          </a:p>
        </p:txBody>
      </p:sp>
      <p:sp>
        <p:nvSpPr>
          <p:cNvPr id="4" name="日期占位符 3"/>
          <p:cNvSpPr>
            <a:spLocks noGrp="1"/>
          </p:cNvSpPr>
          <p:nvPr>
            <p:ph type="dt" sz="half" idx="10"/>
          </p:nvPr>
        </p:nvSpPr>
        <p:spPr/>
        <p:txBody>
          <a:bodyPr/>
          <a:lstStyle/>
          <a:p>
            <a:fld id="{5C1E77E7-1A22-47B6-BF4D-1EF712AE7C1A}" type="datetime5">
              <a:rPr lang="zh-CN" altLang="en-US" smtClean="0"/>
              <a:pPr/>
              <a:t>2016/3/14</a:t>
            </a:fld>
            <a:endParaRPr lang="zh-CN" altLang="en-US" dirty="0"/>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B71DB41-155D-470A-86A3-CDC8B0726665}" type="slidenum">
              <a:rPr lang="zh-CN" altLang="en-US" smtClean="0"/>
              <a:pPr/>
              <a:t>‹#›</a:t>
            </a:fld>
            <a:endParaRPr lang="zh-CN" altLang="en-US" dirty="0"/>
          </a:p>
        </p:txBody>
      </p:sp>
      <p:grpSp>
        <p:nvGrpSpPr>
          <p:cNvPr id="19" name="组合 18"/>
          <p:cNvGrpSpPr/>
          <p:nvPr userDrawn="1"/>
        </p:nvGrpSpPr>
        <p:grpSpPr>
          <a:xfrm>
            <a:off x="142844" y="4286256"/>
            <a:ext cx="8861706" cy="1197575"/>
            <a:chOff x="142844" y="4286256"/>
            <a:chExt cx="8861706" cy="1197575"/>
          </a:xfrm>
        </p:grpSpPr>
        <p:pic>
          <p:nvPicPr>
            <p:cNvPr id="14"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320799" y="4286256"/>
              <a:ext cx="1800864" cy="1197575"/>
            </a:xfrm>
            <a:prstGeom prst="rect">
              <a:avLst/>
            </a:prstGeom>
            <a:pattFill prst="dkVert">
              <a:fgClr>
                <a:schemeClr val="accent1"/>
              </a:fgClr>
              <a:bgClr>
                <a:schemeClr val="bg1"/>
              </a:bgClr>
            </a:pattFill>
            <a:ln w="12700">
              <a:solidFill>
                <a:schemeClr val="bg1"/>
              </a:solidFill>
              <a:prstDash val="lgDash"/>
            </a:ln>
            <a:extLst/>
          </p:spPr>
        </p:pic>
        <p:pic>
          <p:nvPicPr>
            <p:cNvPr id="15"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800795" y="4286256"/>
              <a:ext cx="1596766" cy="1197575"/>
            </a:xfrm>
            <a:prstGeom prst="rect">
              <a:avLst/>
            </a:prstGeom>
            <a:pattFill prst="dkVert">
              <a:fgClr>
                <a:schemeClr val="accent1"/>
              </a:fgClr>
              <a:bgClr>
                <a:schemeClr val="bg1"/>
              </a:bgClr>
            </a:pattFill>
            <a:ln w="12700">
              <a:solidFill>
                <a:schemeClr val="bg1"/>
              </a:solidFill>
              <a:prstDash val="lgDash"/>
            </a:ln>
            <a:extLst/>
          </p:spPr>
        </p:pic>
        <p:pic>
          <p:nvPicPr>
            <p:cNvPr id="16" name="Picture 5" descr="C:\Users\Administrator\Desktop\DSC_0105.JPG"/>
            <p:cNvPicPr>
              <a:picLocks noChangeAspect="1" noChangeArrowheads="1"/>
            </p:cNvPicPr>
            <p:nvPr/>
          </p:nvPicPr>
          <p:blipFill>
            <a:blip r:embed="rId4" cstate="print">
              <a:extLst/>
            </a:blip>
            <a:srcRect/>
            <a:stretch>
              <a:fillRect/>
            </a:stretch>
          </p:blipFill>
          <p:spPr bwMode="auto">
            <a:xfrm>
              <a:off x="7182850" y="4286256"/>
              <a:ext cx="1821700" cy="1197575"/>
            </a:xfrm>
            <a:prstGeom prst="rect">
              <a:avLst/>
            </a:prstGeom>
            <a:pattFill prst="dkVert">
              <a:fgClr>
                <a:schemeClr val="accent1"/>
              </a:fgClr>
              <a:bgClr>
                <a:schemeClr val="bg1"/>
              </a:bgClr>
            </a:pattFill>
            <a:ln w="12700">
              <a:solidFill>
                <a:schemeClr val="bg1"/>
              </a:solidFill>
              <a:prstDash val="lgDash"/>
            </a:ln>
            <a:extLst/>
          </p:spPr>
        </p:pic>
        <p:pic>
          <p:nvPicPr>
            <p:cNvPr id="17" name="Picture 7"/>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42844" y="4286256"/>
              <a:ext cx="1596764" cy="1197575"/>
            </a:xfrm>
            <a:prstGeom prst="rect">
              <a:avLst/>
            </a:prstGeom>
            <a:pattFill prst="dkVert">
              <a:fgClr>
                <a:schemeClr val="accent1"/>
              </a:fgClr>
              <a:bgClr>
                <a:schemeClr val="bg1"/>
              </a:bgClr>
            </a:pattFill>
            <a:ln w="12700">
              <a:solidFill>
                <a:schemeClr val="bg1"/>
              </a:solidFill>
              <a:prstDash val="lgDash"/>
            </a:ln>
            <a:extLst/>
          </p:spPr>
        </p:pic>
        <p:pic>
          <p:nvPicPr>
            <p:cNvPr id="18" name="Picture 9"/>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3458748" y="4286256"/>
              <a:ext cx="1800864" cy="1197575"/>
            </a:xfrm>
            <a:prstGeom prst="rect">
              <a:avLst/>
            </a:prstGeom>
            <a:pattFill prst="dkVert">
              <a:fgClr>
                <a:schemeClr val="accent1"/>
              </a:fgClr>
              <a:bgClr>
                <a:schemeClr val="bg1"/>
              </a:bgClr>
            </a:pattFill>
            <a:ln w="12700">
              <a:solidFill>
                <a:schemeClr val="bg1"/>
              </a:solidFill>
              <a:prstDash val="lgDash"/>
            </a:ln>
            <a:extLst/>
          </p:spPr>
        </p:pic>
      </p:grpSp>
    </p:spTree>
    <p:extLst>
      <p:ext uri="{BB962C8B-B14F-4D97-AF65-F5344CB8AC3E}">
        <p14:creationId xmlns:p14="http://schemas.microsoft.com/office/powerpoint/2010/main" val="313443375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6A0CF7A8-7139-485C-B98D-68F9897E97D5}" type="datetime5">
              <a:rPr lang="zh-CN" altLang="en-US" smtClean="0"/>
              <a:pPr/>
              <a:t>2016/3/14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B71DB41-155D-470A-86A3-CDC8B0726665}" type="slidenum">
              <a:rPr lang="zh-CN" altLang="en-US" smtClean="0"/>
              <a:pPr/>
              <a:t>‹#›</a:t>
            </a:fld>
            <a:endParaRPr lang="zh-CN" altLang="en-US"/>
          </a:p>
        </p:txBody>
      </p:sp>
      <p:sp>
        <p:nvSpPr>
          <p:cNvPr id="6" name="标题 1"/>
          <p:cNvSpPr>
            <a:spLocks noGrp="1"/>
          </p:cNvSpPr>
          <p:nvPr>
            <p:ph type="title"/>
          </p:nvPr>
        </p:nvSpPr>
        <p:spPr>
          <a:xfrm>
            <a:off x="457200" y="2636912"/>
            <a:ext cx="8229600" cy="1143000"/>
          </a:xfrm>
        </p:spPr>
        <p:txBody>
          <a:bodyPr>
            <a:noAutofit/>
          </a:bodyPr>
          <a:lstStyle>
            <a:lvl1pPr>
              <a:defRPr sz="4800">
                <a:solidFill>
                  <a:srgbClr val="00477F"/>
                </a:solidFill>
              </a:defRPr>
            </a:lvl1pPr>
          </a:lstStyle>
          <a:p>
            <a:r>
              <a:rPr lang="zh-CN" altLang="en-US" dirty="0" smtClean="0"/>
              <a:t>单击此处编辑母版标题样式</a:t>
            </a:r>
            <a:endParaRPr lang="zh-CN" altLang="en-US" dirty="0"/>
          </a:p>
        </p:txBody>
      </p:sp>
      <p:pic>
        <p:nvPicPr>
          <p:cNvPr id="7" name="Grafik 14" descr="trenner.png"/>
          <p:cNvPicPr>
            <a:picLocks noChangeAspect="1"/>
          </p:cNvPicPr>
          <p:nvPr userDrawn="1"/>
        </p:nvPicPr>
        <p:blipFill>
          <a:blip r:embed="rId2" cstate="print"/>
          <a:stretch>
            <a:fillRect/>
          </a:stretch>
        </p:blipFill>
        <p:spPr>
          <a:xfrm>
            <a:off x="0" y="3789041"/>
            <a:ext cx="9144000" cy="178595"/>
          </a:xfrm>
          <a:prstGeom prst="rect">
            <a:avLst/>
          </a:prstGeom>
        </p:spPr>
      </p:pic>
    </p:spTree>
    <p:extLst>
      <p:ext uri="{BB962C8B-B14F-4D97-AF65-F5344CB8AC3E}">
        <p14:creationId xmlns:p14="http://schemas.microsoft.com/office/powerpoint/2010/main" val="156507585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章节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475C0513-979D-481D-A839-02683F7E5A2D}" type="datetime5">
              <a:rPr lang="zh-CN" altLang="en-US" smtClean="0"/>
              <a:pPr/>
              <a:t>2016/3/14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B71DB41-155D-470A-86A3-CDC8B0726665}" type="slidenum">
              <a:rPr lang="zh-CN" altLang="en-US" smtClean="0"/>
              <a:pPr/>
              <a:t>‹#›</a:t>
            </a:fld>
            <a:endParaRPr lang="zh-CN" altLang="en-US"/>
          </a:p>
        </p:txBody>
      </p:sp>
      <p:sp>
        <p:nvSpPr>
          <p:cNvPr id="8" name="标题 1"/>
          <p:cNvSpPr>
            <a:spLocks noGrp="1"/>
          </p:cNvSpPr>
          <p:nvPr>
            <p:ph type="title"/>
          </p:nvPr>
        </p:nvSpPr>
        <p:spPr>
          <a:xfrm>
            <a:off x="457200" y="274639"/>
            <a:ext cx="8229600" cy="1143000"/>
          </a:xfrm>
        </p:spPr>
        <p:txBody>
          <a:bodyPr>
            <a:normAutofit/>
          </a:bodyPr>
          <a:lstStyle>
            <a:lvl1pPr>
              <a:defRPr sz="3600"/>
            </a:lvl1pPr>
          </a:lstStyle>
          <a:p>
            <a:r>
              <a:rPr lang="zh-CN" altLang="en-US" dirty="0" smtClean="0"/>
              <a:t>单击此处编辑母版标题样式</a:t>
            </a:r>
            <a:endParaRPr lang="zh-CN" altLang="en-US" dirty="0"/>
          </a:p>
        </p:txBody>
      </p:sp>
      <p:pic>
        <p:nvPicPr>
          <p:cNvPr id="9" name="Grafik 14" descr="trenner.png"/>
          <p:cNvPicPr>
            <a:picLocks noChangeAspect="1"/>
          </p:cNvPicPr>
          <p:nvPr userDrawn="1"/>
        </p:nvPicPr>
        <p:blipFill>
          <a:blip r:embed="rId2" cstate="print"/>
          <a:stretch>
            <a:fillRect/>
          </a:stretch>
        </p:blipFill>
        <p:spPr>
          <a:xfrm>
            <a:off x="0" y="1412777"/>
            <a:ext cx="9144000" cy="178595"/>
          </a:xfrm>
          <a:prstGeom prst="rect">
            <a:avLst/>
          </a:prstGeom>
        </p:spPr>
      </p:pic>
      <p:sp>
        <p:nvSpPr>
          <p:cNvPr id="13" name="文本占位符 12"/>
          <p:cNvSpPr>
            <a:spLocks noGrp="1"/>
          </p:cNvSpPr>
          <p:nvPr>
            <p:ph type="body" sz="quarter" idx="13"/>
          </p:nvPr>
        </p:nvSpPr>
        <p:spPr>
          <a:xfrm>
            <a:off x="467544" y="1700808"/>
            <a:ext cx="8208912" cy="4320480"/>
          </a:xfrm>
        </p:spPr>
        <p:txBody>
          <a:bodyPr>
            <a:normAutofit/>
          </a:bodyPr>
          <a:lstStyle>
            <a:lvl1pPr marL="719138" indent="0">
              <a:buNone/>
              <a:defRPr lang="zh-CN" altLang="en-US" sz="2000" kern="1200" dirty="0" smtClean="0">
                <a:solidFill>
                  <a:schemeClr val="tx1"/>
                </a:solidFill>
                <a:latin typeface="黑体" pitchFamily="49" charset="-122"/>
                <a:ea typeface="黑体" pitchFamily="49" charset="-122"/>
                <a:cs typeface="+mn-cs"/>
              </a:defRPr>
            </a:lvl1pPr>
            <a:lvl2pPr>
              <a:defRPr lang="zh-CN" altLang="en-US" sz="2000" kern="1200" dirty="0" smtClean="0">
                <a:solidFill>
                  <a:schemeClr val="tx1">
                    <a:lumMod val="65000"/>
                    <a:lumOff val="35000"/>
                  </a:schemeClr>
                </a:solidFill>
                <a:latin typeface="黑体" pitchFamily="49" charset="-122"/>
                <a:ea typeface="黑体" pitchFamily="49" charset="-122"/>
                <a:cs typeface="+mn-cs"/>
              </a:defRPr>
            </a:lvl2pPr>
            <a:lvl3pPr>
              <a:defRPr lang="zh-CN" altLang="en-US" sz="2000" kern="1200" dirty="0" smtClean="0">
                <a:solidFill>
                  <a:schemeClr val="tx1">
                    <a:lumMod val="65000"/>
                    <a:lumOff val="35000"/>
                  </a:schemeClr>
                </a:solidFill>
                <a:latin typeface="黑体" pitchFamily="49" charset="-122"/>
                <a:ea typeface="黑体" pitchFamily="49" charset="-122"/>
                <a:cs typeface="+mn-cs"/>
              </a:defRPr>
            </a:lvl3pPr>
            <a:lvl4pPr>
              <a:defRPr lang="zh-CN" altLang="en-US" sz="2000" kern="1200" dirty="0" smtClean="0">
                <a:solidFill>
                  <a:schemeClr val="tx1">
                    <a:lumMod val="65000"/>
                    <a:lumOff val="35000"/>
                  </a:schemeClr>
                </a:solidFill>
                <a:latin typeface="黑体" pitchFamily="49" charset="-122"/>
                <a:ea typeface="黑体" pitchFamily="49" charset="-122"/>
                <a:cs typeface="+mn-cs"/>
              </a:defRPr>
            </a:lvl4pPr>
            <a:lvl5pPr>
              <a:defRPr lang="zh-CN" altLang="en-US" sz="2000" kern="1200" dirty="0" smtClean="0">
                <a:solidFill>
                  <a:schemeClr val="tx1">
                    <a:lumMod val="65000"/>
                    <a:lumOff val="35000"/>
                  </a:schemeClr>
                </a:solidFill>
                <a:latin typeface="黑体" pitchFamily="49" charset="-122"/>
                <a:ea typeface="黑体" pitchFamily="49" charset="-122"/>
                <a:cs typeface="+mn-cs"/>
              </a:defRPr>
            </a:lvl5pPr>
          </a:lstStyle>
          <a:p>
            <a:pPr lvl="0"/>
            <a:r>
              <a:rPr lang="zh-CN" altLang="en-US" dirty="0" smtClean="0"/>
              <a:t>单击此处编辑母版文本样式</a:t>
            </a:r>
            <a:endParaRPr lang="zh-CN" altLang="en-US" dirty="0"/>
          </a:p>
        </p:txBody>
      </p:sp>
    </p:spTree>
    <p:extLst>
      <p:ext uri="{BB962C8B-B14F-4D97-AF65-F5344CB8AC3E}">
        <p14:creationId xmlns:p14="http://schemas.microsoft.com/office/powerpoint/2010/main" val="56325901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正文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363272" cy="490066"/>
          </a:xfrm>
        </p:spPr>
        <p:txBody>
          <a:bodyPr>
            <a:noAutofit/>
          </a:bodyPr>
          <a:lstStyle>
            <a:lvl1pPr algn="l">
              <a:defRPr sz="2800"/>
            </a:lvl1pPr>
          </a:lstStyle>
          <a:p>
            <a:r>
              <a:rPr lang="zh-CN" altLang="en-US" dirty="0" smtClean="0"/>
              <a:t>单击此处编辑母版标题样式</a:t>
            </a:r>
            <a:endParaRPr lang="zh-CN" altLang="en-US" dirty="0"/>
          </a:p>
        </p:txBody>
      </p:sp>
      <p:sp>
        <p:nvSpPr>
          <p:cNvPr id="3" name="日期占位符 2"/>
          <p:cNvSpPr>
            <a:spLocks noGrp="1"/>
          </p:cNvSpPr>
          <p:nvPr>
            <p:ph type="dt" sz="half" idx="10"/>
          </p:nvPr>
        </p:nvSpPr>
        <p:spPr/>
        <p:txBody>
          <a:bodyPr/>
          <a:lstStyle/>
          <a:p>
            <a:fld id="{251D5A47-00A5-4B5A-8C5F-72ABF9C7AD37}" type="datetime5">
              <a:rPr lang="zh-CN" altLang="en-US" smtClean="0"/>
              <a:pPr/>
              <a:t>2016/3/14</a:t>
            </a:fld>
            <a:endParaRPr lang="zh-CN" altLang="en-US" dirty="0"/>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6B71DB41-155D-470A-86A3-CDC8B0726665}" type="slidenum">
              <a:rPr lang="zh-CN" altLang="en-US" smtClean="0"/>
              <a:pPr/>
              <a:t>‹#›</a:t>
            </a:fld>
            <a:endParaRPr lang="zh-CN" altLang="en-US"/>
          </a:p>
        </p:txBody>
      </p:sp>
      <p:pic>
        <p:nvPicPr>
          <p:cNvPr id="8" name="Grafik 14" descr="trenner.png"/>
          <p:cNvPicPr>
            <a:picLocks noChangeAspect="1"/>
          </p:cNvPicPr>
          <p:nvPr userDrawn="1"/>
        </p:nvPicPr>
        <p:blipFill>
          <a:blip r:embed="rId2" cstate="print"/>
          <a:stretch>
            <a:fillRect/>
          </a:stretch>
        </p:blipFill>
        <p:spPr>
          <a:xfrm>
            <a:off x="0" y="781032"/>
            <a:ext cx="4860032" cy="94923"/>
          </a:xfrm>
          <a:prstGeom prst="rect">
            <a:avLst/>
          </a:prstGeom>
        </p:spPr>
      </p:pic>
      <p:sp>
        <p:nvSpPr>
          <p:cNvPr id="9" name="文本占位符 12"/>
          <p:cNvSpPr>
            <a:spLocks noGrp="1"/>
          </p:cNvSpPr>
          <p:nvPr>
            <p:ph type="body" sz="quarter" idx="13"/>
          </p:nvPr>
        </p:nvSpPr>
        <p:spPr>
          <a:xfrm>
            <a:off x="467544" y="980728"/>
            <a:ext cx="8208912" cy="5040560"/>
          </a:xfrm>
        </p:spPr>
        <p:txBody>
          <a:bodyPr>
            <a:normAutofit/>
          </a:bodyPr>
          <a:lstStyle>
            <a:lvl1pPr marL="0" indent="0">
              <a:buNone/>
              <a:defRPr lang="zh-CN" altLang="en-US" sz="2000" kern="1200" dirty="0" smtClean="0">
                <a:solidFill>
                  <a:schemeClr val="tx1"/>
                </a:solidFill>
                <a:latin typeface="黑体" pitchFamily="49" charset="-122"/>
                <a:ea typeface="黑体" pitchFamily="49" charset="-122"/>
                <a:cs typeface="+mn-cs"/>
              </a:defRPr>
            </a:lvl1pPr>
            <a:lvl2pPr>
              <a:defRPr lang="zh-CN" altLang="en-US" sz="2000" kern="1200" dirty="0" smtClean="0">
                <a:solidFill>
                  <a:schemeClr val="tx1">
                    <a:lumMod val="65000"/>
                    <a:lumOff val="35000"/>
                  </a:schemeClr>
                </a:solidFill>
                <a:latin typeface="黑体" pitchFamily="49" charset="-122"/>
                <a:ea typeface="黑体" pitchFamily="49" charset="-122"/>
                <a:cs typeface="+mn-cs"/>
              </a:defRPr>
            </a:lvl2pPr>
            <a:lvl3pPr>
              <a:defRPr lang="zh-CN" altLang="en-US" sz="2000" kern="1200" dirty="0" smtClean="0">
                <a:solidFill>
                  <a:schemeClr val="tx1">
                    <a:lumMod val="65000"/>
                    <a:lumOff val="35000"/>
                  </a:schemeClr>
                </a:solidFill>
                <a:latin typeface="黑体" pitchFamily="49" charset="-122"/>
                <a:ea typeface="黑体" pitchFamily="49" charset="-122"/>
                <a:cs typeface="+mn-cs"/>
              </a:defRPr>
            </a:lvl3pPr>
            <a:lvl4pPr>
              <a:defRPr lang="zh-CN" altLang="en-US" sz="2000" kern="1200" dirty="0" smtClean="0">
                <a:solidFill>
                  <a:schemeClr val="tx1">
                    <a:lumMod val="65000"/>
                    <a:lumOff val="35000"/>
                  </a:schemeClr>
                </a:solidFill>
                <a:latin typeface="黑体" pitchFamily="49" charset="-122"/>
                <a:ea typeface="黑体" pitchFamily="49" charset="-122"/>
                <a:cs typeface="+mn-cs"/>
              </a:defRPr>
            </a:lvl4pPr>
            <a:lvl5pPr>
              <a:defRPr lang="zh-CN" altLang="en-US" sz="2000" kern="1200" dirty="0" smtClean="0">
                <a:solidFill>
                  <a:schemeClr val="tx1">
                    <a:lumMod val="65000"/>
                    <a:lumOff val="35000"/>
                  </a:schemeClr>
                </a:solidFill>
                <a:latin typeface="黑体" pitchFamily="49" charset="-122"/>
                <a:ea typeface="黑体" pitchFamily="49" charset="-122"/>
                <a:cs typeface="+mn-cs"/>
              </a:defRPr>
            </a:lvl5pPr>
          </a:lstStyle>
          <a:p>
            <a:pPr lvl="0"/>
            <a:r>
              <a:rPr lang="zh-CN" altLang="en-US" dirty="0" smtClean="0"/>
              <a:t>单击此处编辑母版文本样式</a:t>
            </a:r>
            <a:endParaRPr lang="zh-CN" altLang="en-US" dirty="0"/>
          </a:p>
        </p:txBody>
      </p:sp>
    </p:spTree>
    <p:extLst>
      <p:ext uri="{BB962C8B-B14F-4D97-AF65-F5344CB8AC3E}">
        <p14:creationId xmlns:p14="http://schemas.microsoft.com/office/powerpoint/2010/main" val="321420731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封底版式">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857568E-1F15-48DC-A045-DECC9D2865CC}" type="datetime5">
              <a:rPr lang="zh-CN" altLang="en-US" smtClean="0"/>
              <a:pPr/>
              <a:t>2016/3/14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B71DB41-155D-470A-86A3-CDC8B0726665}" type="slidenum">
              <a:rPr lang="zh-CN" altLang="en-US" smtClean="0"/>
              <a:pPr/>
              <a:t>‹#›</a:t>
            </a:fld>
            <a:endParaRPr lang="zh-CN" altLang="en-US"/>
          </a:p>
        </p:txBody>
      </p:sp>
      <p:pic>
        <p:nvPicPr>
          <p:cNvPr id="5" name="Picture 2" descr="F:\设计\素材\交大\校训辅助图形006-2.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280391" y="834217"/>
            <a:ext cx="2583218" cy="2594783"/>
          </a:xfrm>
          <a:prstGeom prst="rect">
            <a:avLst/>
          </a:prstGeom>
          <a:noFill/>
          <a:extLst>
            <a:ext uri="{909E8E84-426E-40DD-AFC4-6F175D3DCCD1}">
              <a14:hiddenFill xmlns:a14="http://schemas.microsoft.com/office/drawing/2010/main">
                <a:solidFill>
                  <a:srgbClr val="FFFFFF"/>
                </a:solidFill>
              </a14:hiddenFill>
            </a:ext>
          </a:extLst>
        </p:spPr>
      </p:pic>
      <p:sp>
        <p:nvSpPr>
          <p:cNvPr id="6" name="标题 1"/>
          <p:cNvSpPr>
            <a:spLocks noGrp="1"/>
          </p:cNvSpPr>
          <p:nvPr>
            <p:ph type="title"/>
          </p:nvPr>
        </p:nvSpPr>
        <p:spPr>
          <a:xfrm>
            <a:off x="457200" y="3573016"/>
            <a:ext cx="8229600" cy="1143000"/>
          </a:xfrm>
        </p:spPr>
        <p:txBody>
          <a:bodyPr>
            <a:noAutofit/>
          </a:bodyPr>
          <a:lstStyle>
            <a:lvl1pPr>
              <a:defRPr sz="4800">
                <a:solidFill>
                  <a:srgbClr val="00477F"/>
                </a:solidFill>
              </a:defRPr>
            </a:lvl1pPr>
          </a:lstStyle>
          <a:p>
            <a:r>
              <a:rPr lang="zh-CN" altLang="en-US" dirty="0" smtClean="0"/>
              <a:t>单击此处编辑母版标题样式</a:t>
            </a:r>
            <a:endParaRPr lang="zh-CN" altLang="en-US" dirty="0"/>
          </a:p>
        </p:txBody>
      </p:sp>
    </p:spTree>
    <p:extLst>
      <p:ext uri="{BB962C8B-B14F-4D97-AF65-F5344CB8AC3E}">
        <p14:creationId xmlns:p14="http://schemas.microsoft.com/office/powerpoint/2010/main" val="64595875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剪去单角的矩形 8"/>
          <p:cNvSpPr/>
          <p:nvPr userDrawn="1"/>
        </p:nvSpPr>
        <p:spPr>
          <a:xfrm flipH="1" flipV="1">
            <a:off x="6732240" y="52405"/>
            <a:ext cx="2411760" cy="208242"/>
          </a:xfrm>
          <a:prstGeom prst="snip1Rect">
            <a:avLst>
              <a:gd name="adj" fmla="val 50000"/>
            </a:avLst>
          </a:prstGeom>
          <a:solidFill>
            <a:srgbClr val="0047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5" name="页脚占位符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dirty="0"/>
          </a:p>
        </p:txBody>
      </p:sp>
      <p:sp>
        <p:nvSpPr>
          <p:cNvPr id="8" name="矩形 7"/>
          <p:cNvSpPr/>
          <p:nvPr userDrawn="1"/>
        </p:nvSpPr>
        <p:spPr>
          <a:xfrm>
            <a:off x="0" y="0"/>
            <a:ext cx="9144000" cy="72000"/>
          </a:xfrm>
          <a:prstGeom prst="rect">
            <a:avLst/>
          </a:prstGeom>
          <a:solidFill>
            <a:srgbClr val="0047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0" name="组合 19"/>
          <p:cNvGrpSpPr/>
          <p:nvPr userDrawn="1"/>
        </p:nvGrpSpPr>
        <p:grpSpPr>
          <a:xfrm>
            <a:off x="7036450" y="0"/>
            <a:ext cx="1279963" cy="280183"/>
            <a:chOff x="7063154" y="0"/>
            <a:chExt cx="721141" cy="280183"/>
          </a:xfrm>
        </p:grpSpPr>
        <p:sp>
          <p:nvSpPr>
            <p:cNvPr id="12" name="平行四边形 11"/>
            <p:cNvSpPr/>
            <p:nvPr userDrawn="1"/>
          </p:nvSpPr>
          <p:spPr>
            <a:xfrm>
              <a:off x="7075613" y="0"/>
              <a:ext cx="696229" cy="260647"/>
            </a:xfrm>
            <a:prstGeom prst="parallelogram">
              <a:avLst/>
            </a:prstGeom>
            <a:solidFill>
              <a:srgbClr val="B0292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TextBox 10"/>
            <p:cNvSpPr txBox="1"/>
            <p:nvPr userDrawn="1"/>
          </p:nvSpPr>
          <p:spPr>
            <a:xfrm>
              <a:off x="7063154" y="33962"/>
              <a:ext cx="721141" cy="246221"/>
            </a:xfrm>
            <a:prstGeom prst="rect">
              <a:avLst/>
            </a:prstGeom>
            <a:noFill/>
          </p:spPr>
          <p:txBody>
            <a:bodyPr wrap="square" rtlCol="0" anchor="ctr">
              <a:spAutoFit/>
            </a:bodyPr>
            <a:lstStyle/>
            <a:p>
              <a:pPr algn="ctr">
                <a:lnSpc>
                  <a:spcPct val="100000"/>
                </a:lnSpc>
              </a:pPr>
              <a:r>
                <a:rPr lang="zh-CN" altLang="en-US" sz="1000" kern="1200" spc="0" dirty="0" smtClean="0">
                  <a:solidFill>
                    <a:schemeClr val="bg1"/>
                  </a:solidFill>
                  <a:latin typeface="Square721 Cn BT" panose="020B0406020202050204" pitchFamily="34" charset="0"/>
                  <a:ea typeface="黑体" panose="02010609060101010101" pitchFamily="49" charset="-122"/>
                  <a:cs typeface="Courier New" panose="02070309020205020404" pitchFamily="49" charset="0"/>
                </a:rPr>
                <a:t>西安交通大学</a:t>
              </a:r>
              <a:endParaRPr lang="zh-CN" altLang="en-US" sz="1000" kern="1200" spc="0" dirty="0">
                <a:solidFill>
                  <a:schemeClr val="bg1"/>
                </a:solidFill>
                <a:latin typeface="Square721 Cn BT" panose="020B0406020202050204" pitchFamily="34" charset="0"/>
                <a:ea typeface="黑体" panose="02010609060101010101" pitchFamily="49" charset="-122"/>
                <a:cs typeface="Courier New" panose="02070309020205020404" pitchFamily="49" charset="0"/>
              </a:endParaRPr>
            </a:p>
          </p:txBody>
        </p:sp>
        <p:sp>
          <p:nvSpPr>
            <p:cNvPr id="13" name="平行四边形 12"/>
            <p:cNvSpPr/>
            <p:nvPr userDrawn="1"/>
          </p:nvSpPr>
          <p:spPr>
            <a:xfrm>
              <a:off x="7146254" y="13333"/>
              <a:ext cx="612000" cy="28800"/>
            </a:xfrm>
            <a:prstGeom prst="parallelogram">
              <a:avLst/>
            </a:prstGeom>
            <a:pattFill prst="wdDnDiag">
              <a:fgClr>
                <a:schemeClr val="bg1"/>
              </a:fgClr>
              <a:bgClr>
                <a:srgbClr val="B02923"/>
              </a:bgClr>
            </a:pattFill>
            <a:ln w="6350">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7" name="组合 16"/>
          <p:cNvGrpSpPr/>
          <p:nvPr userDrawn="1"/>
        </p:nvGrpSpPr>
        <p:grpSpPr>
          <a:xfrm>
            <a:off x="0" y="6495640"/>
            <a:ext cx="9144000" cy="362360"/>
            <a:chOff x="0" y="6495640"/>
            <a:chExt cx="9144000" cy="362360"/>
          </a:xfrm>
        </p:grpSpPr>
        <p:sp>
          <p:nvSpPr>
            <p:cNvPr id="14" name="矩形 13"/>
            <p:cNvSpPr/>
            <p:nvPr userDrawn="1"/>
          </p:nvSpPr>
          <p:spPr>
            <a:xfrm>
              <a:off x="0" y="6617594"/>
              <a:ext cx="9144000" cy="240406"/>
            </a:xfrm>
            <a:prstGeom prst="rect">
              <a:avLst/>
            </a:prstGeom>
            <a:solidFill>
              <a:srgbClr val="00477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u="none"/>
            </a:p>
          </p:txBody>
        </p:sp>
        <p:sp>
          <p:nvSpPr>
            <p:cNvPr id="15" name="剪去对角的矩形 14"/>
            <p:cNvSpPr/>
            <p:nvPr userDrawn="1"/>
          </p:nvSpPr>
          <p:spPr>
            <a:xfrm>
              <a:off x="0" y="6495640"/>
              <a:ext cx="2771800" cy="362360"/>
            </a:xfrm>
            <a:prstGeom prst="snip2DiagRect">
              <a:avLst>
                <a:gd name="adj1" fmla="val 0"/>
                <a:gd name="adj2" fmla="val 50000"/>
              </a:avLst>
            </a:prstGeom>
            <a:solidFill>
              <a:srgbClr val="0047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u="none"/>
            </a:p>
          </p:txBody>
        </p:sp>
      </p:grpSp>
      <p:grpSp>
        <p:nvGrpSpPr>
          <p:cNvPr id="7" name="组合 6"/>
          <p:cNvGrpSpPr/>
          <p:nvPr userDrawn="1"/>
        </p:nvGrpSpPr>
        <p:grpSpPr>
          <a:xfrm>
            <a:off x="107504" y="6141134"/>
            <a:ext cx="648000" cy="648000"/>
            <a:chOff x="107504" y="6141134"/>
            <a:chExt cx="648000" cy="648000"/>
          </a:xfrm>
        </p:grpSpPr>
        <p:sp>
          <p:nvSpPr>
            <p:cNvPr id="22" name="椭圆 21"/>
            <p:cNvSpPr/>
            <p:nvPr userDrawn="1"/>
          </p:nvSpPr>
          <p:spPr>
            <a:xfrm>
              <a:off x="107504" y="6141134"/>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u="none"/>
            </a:p>
          </p:txBody>
        </p:sp>
        <p:pic>
          <p:nvPicPr>
            <p:cNvPr id="1029" name="Picture 5" descr="C:\Users\Administrator\Desktop\西安交通大学-校徽-蓝色.png"/>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61903" y="6194583"/>
              <a:ext cx="555104" cy="557004"/>
            </a:xfrm>
            <a:prstGeom prst="rect">
              <a:avLst/>
            </a:prstGeom>
            <a:noFill/>
            <a:extLst>
              <a:ext uri="{909E8E84-426E-40DD-AFC4-6F175D3DCCD1}">
                <a14:hiddenFill xmlns:a14="http://schemas.microsoft.com/office/drawing/2010/main">
                  <a:solidFill>
                    <a:srgbClr val="FFFFFF"/>
                  </a:solidFill>
                </a14:hiddenFill>
              </a:ext>
            </a:extLst>
          </p:spPr>
        </p:pic>
      </p:grpSp>
      <p:sp>
        <p:nvSpPr>
          <p:cNvPr id="24" name="平行四边形 23"/>
          <p:cNvSpPr/>
          <p:nvPr userDrawn="1"/>
        </p:nvSpPr>
        <p:spPr>
          <a:xfrm rot="152073">
            <a:off x="828513" y="6524287"/>
            <a:ext cx="175928" cy="298318"/>
          </a:xfrm>
          <a:prstGeom prst="parallelogram">
            <a:avLst>
              <a:gd name="adj" fmla="val 41875"/>
            </a:avLst>
          </a:prstGeom>
          <a:gradFill flip="none" rotWithShape="1">
            <a:gsLst>
              <a:gs pos="0">
                <a:srgbClr val="0076B7">
                  <a:shade val="30000"/>
                  <a:satMod val="115000"/>
                </a:srgbClr>
              </a:gs>
              <a:gs pos="50000">
                <a:srgbClr val="0076B7">
                  <a:shade val="67500"/>
                  <a:satMod val="115000"/>
                </a:srgbClr>
              </a:gs>
              <a:gs pos="100000">
                <a:srgbClr val="0076B7">
                  <a:shade val="100000"/>
                  <a:satMod val="115000"/>
                </a:srgbClr>
              </a:gs>
            </a:gsLst>
            <a:lin ang="135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ffectLst/>
            </a:endParaRPr>
          </a:p>
        </p:txBody>
      </p:sp>
      <p:pic>
        <p:nvPicPr>
          <p:cNvPr id="1027" name="Picture 3" descr="C:\Users\Administrator\Desktop\未标题-1.png"/>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121829" y="6537949"/>
            <a:ext cx="2082019" cy="270994"/>
          </a:xfrm>
          <a:prstGeom prst="rect">
            <a:avLst/>
          </a:prstGeom>
          <a:noFill/>
          <a:extLst>
            <a:ext uri="{909E8E84-426E-40DD-AFC4-6F175D3DCCD1}">
              <a14:hiddenFill xmlns:a14="http://schemas.microsoft.com/office/drawing/2010/main">
                <a:solidFill>
                  <a:srgbClr val="FFFFFF"/>
                </a:solidFill>
              </a14:hiddenFill>
            </a:ext>
          </a:extLst>
        </p:spPr>
      </p:pic>
      <p:sp>
        <p:nvSpPr>
          <p:cNvPr id="4" name="日期占位符 3"/>
          <p:cNvSpPr>
            <a:spLocks noGrp="1"/>
          </p:cNvSpPr>
          <p:nvPr>
            <p:ph type="dt" sz="half" idx="2"/>
          </p:nvPr>
        </p:nvSpPr>
        <p:spPr>
          <a:xfrm>
            <a:off x="7938120" y="6629785"/>
            <a:ext cx="1097038" cy="216023"/>
          </a:xfrm>
          <a:prstGeom prst="rect">
            <a:avLst/>
          </a:prstGeom>
        </p:spPr>
        <p:txBody>
          <a:bodyPr vert="horz" lIns="91440" tIns="45720" rIns="91440" bIns="45720" rtlCol="0" anchor="ctr"/>
          <a:lstStyle>
            <a:lvl1pPr algn="l">
              <a:defRPr sz="1100">
                <a:solidFill>
                  <a:schemeClr val="bg1"/>
                </a:solidFill>
                <a:latin typeface="Courier New" panose="02070309020205020404" pitchFamily="49" charset="0"/>
                <a:cs typeface="Courier New" panose="02070309020205020404" pitchFamily="49" charset="0"/>
              </a:defRPr>
            </a:lvl1pPr>
          </a:lstStyle>
          <a:p>
            <a:fld id="{5CDD1E35-49EE-4B73-9F15-CF8225A6DBB6}" type="datetime5">
              <a:rPr lang="zh-CN" altLang="en-US" smtClean="0"/>
              <a:pPr/>
              <a:t>2016/3/14</a:t>
            </a:fld>
            <a:endParaRPr lang="zh-CN" altLang="en-US" dirty="0"/>
          </a:p>
        </p:txBody>
      </p:sp>
      <p:sp>
        <p:nvSpPr>
          <p:cNvPr id="10" name="矩形 9"/>
          <p:cNvSpPr/>
          <p:nvPr userDrawn="1"/>
        </p:nvSpPr>
        <p:spPr>
          <a:xfrm flipH="1">
            <a:off x="8713042" y="0"/>
            <a:ext cx="395462" cy="260647"/>
          </a:xfrm>
          <a:prstGeom prst="rect">
            <a:avLst/>
          </a:prstGeom>
          <a:solidFill>
            <a:srgbClr val="0076B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灯片编号占位符 5"/>
          <p:cNvSpPr>
            <a:spLocks noGrp="1"/>
          </p:cNvSpPr>
          <p:nvPr>
            <p:ph type="sldNum" sz="quarter" idx="4"/>
          </p:nvPr>
        </p:nvSpPr>
        <p:spPr>
          <a:xfrm>
            <a:off x="8707567" y="0"/>
            <a:ext cx="403423" cy="260648"/>
          </a:xfrm>
          <a:prstGeom prst="rect">
            <a:avLst/>
          </a:prstGeom>
        </p:spPr>
        <p:txBody>
          <a:bodyPr vert="horz" lIns="91440" tIns="45720" rIns="91440" bIns="45720" rtlCol="0" anchor="ctr"/>
          <a:lstStyle>
            <a:lvl1pPr algn="ctr">
              <a:defRPr lang="zh-CN" altLang="en-US" sz="1100" kern="1200" smtClean="0">
                <a:solidFill>
                  <a:schemeClr val="bg1"/>
                </a:solidFill>
                <a:latin typeface="Square721 Cn BT" panose="020B0406020202050204" pitchFamily="34" charset="0"/>
                <a:ea typeface="+mn-ea"/>
                <a:cs typeface="Arial" panose="020B0604020202020204" pitchFamily="34" charset="0"/>
              </a:defRPr>
            </a:lvl1pPr>
          </a:lstStyle>
          <a:p>
            <a:fld id="{6B71DB41-155D-470A-86A3-CDC8B0726665}" type="slidenum">
              <a:rPr lang="en-US" altLang="zh-CN" smtClean="0"/>
              <a:pPr/>
              <a:t>‹#›</a:t>
            </a:fld>
            <a:endParaRPr lang="en-US" dirty="0"/>
          </a:p>
        </p:txBody>
      </p:sp>
    </p:spTree>
    <p:extLst>
      <p:ext uri="{BB962C8B-B14F-4D97-AF65-F5344CB8AC3E}">
        <p14:creationId xmlns:p14="http://schemas.microsoft.com/office/powerpoint/2010/main" val="2677107617"/>
      </p:ext>
    </p:extLst>
  </p:cSld>
  <p:clrMap bg1="lt1" tx1="dk1" bg2="lt2" tx2="dk2" accent1="accent1" accent2="accent2" accent3="accent3" accent4="accent4" accent5="accent5" accent6="accent6" hlink="hlink" folHlink="folHlink"/>
  <p:sldLayoutIdLst>
    <p:sldLayoutId id="2147483664" r:id="rId1"/>
    <p:sldLayoutId id="2147483671" r:id="rId2"/>
    <p:sldLayoutId id="2147483669" r:id="rId3"/>
    <p:sldLayoutId id="2147483672" r:id="rId4"/>
    <p:sldLayoutId id="2147483670" r:id="rId5"/>
  </p:sldLayoutIdLst>
  <p:timing>
    <p:tnLst>
      <p:par>
        <p:cTn id="1" dur="indefinite" restart="never" nodeType="tmRoot"/>
      </p:par>
    </p:tnLst>
  </p:timing>
  <p:hf hdr="0" ftr="0"/>
  <p:txStyles>
    <p:titleStyle>
      <a:lvl1pPr algn="ctr" defTabSz="914400" rtl="0" eaLnBrk="1" latinLnBrk="0" hangingPunct="1">
        <a:spcBef>
          <a:spcPct val="0"/>
        </a:spcBef>
        <a:buNone/>
        <a:defRPr lang="zh-CN" altLang="en-US" sz="4400" kern="1200" dirty="0">
          <a:solidFill>
            <a:srgbClr val="00477F"/>
          </a:solidFill>
          <a:latin typeface="黑体" pitchFamily="49" charset="-122"/>
          <a:ea typeface="黑体" pitchFamily="49" charset="-122"/>
          <a:cs typeface="+mj-cs"/>
        </a:defRPr>
      </a:lvl1pPr>
    </p:titleStyle>
    <p:bodyStyle>
      <a:lvl1pPr marL="342900" indent="-342900" algn="l" defTabSz="914400" rtl="0" eaLnBrk="1" latinLnBrk="0" hangingPunct="1">
        <a:lnSpc>
          <a:spcPct val="150000"/>
        </a:lnSpc>
        <a:spcBef>
          <a:spcPct val="20000"/>
        </a:spcBef>
        <a:buFont typeface="Arial" pitchFamily="34" charset="0"/>
        <a:buChar char="•"/>
        <a:defRPr lang="zh-CN" altLang="en-US" sz="3200" kern="1200" dirty="0" smtClean="0">
          <a:solidFill>
            <a:schemeClr val="tx1">
              <a:lumMod val="65000"/>
              <a:lumOff val="35000"/>
            </a:schemeClr>
          </a:solidFill>
          <a:latin typeface="黑体" pitchFamily="49" charset="-122"/>
          <a:ea typeface="黑体" pitchFamily="49" charset="-122"/>
          <a:cs typeface="+mn-cs"/>
        </a:defRPr>
      </a:lvl1pPr>
      <a:lvl2pPr marL="742950" indent="-285750" algn="l" defTabSz="914400" rtl="0" eaLnBrk="1" latinLnBrk="0" hangingPunct="1">
        <a:lnSpc>
          <a:spcPct val="150000"/>
        </a:lnSpc>
        <a:spcBef>
          <a:spcPct val="20000"/>
        </a:spcBef>
        <a:buFont typeface="Arial" pitchFamily="34" charset="0"/>
        <a:buChar char="–"/>
        <a:defRPr lang="zh-CN" altLang="en-US" sz="2800" kern="1200" dirty="0" smtClean="0">
          <a:solidFill>
            <a:schemeClr val="tx1">
              <a:lumMod val="65000"/>
              <a:lumOff val="35000"/>
            </a:schemeClr>
          </a:solidFill>
          <a:latin typeface="黑体" pitchFamily="49" charset="-122"/>
          <a:ea typeface="黑体" pitchFamily="49" charset="-122"/>
          <a:cs typeface="+mn-cs"/>
        </a:defRPr>
      </a:lvl2pPr>
      <a:lvl3pPr marL="1143000" indent="-228600" algn="l" defTabSz="914400" rtl="0" eaLnBrk="1" latinLnBrk="0" hangingPunct="1">
        <a:lnSpc>
          <a:spcPct val="150000"/>
        </a:lnSpc>
        <a:spcBef>
          <a:spcPct val="20000"/>
        </a:spcBef>
        <a:buFont typeface="Arial" pitchFamily="34" charset="0"/>
        <a:buChar char="•"/>
        <a:defRPr lang="zh-CN" altLang="en-US" sz="2400" kern="1200" dirty="0" smtClean="0">
          <a:solidFill>
            <a:schemeClr val="tx1">
              <a:lumMod val="65000"/>
              <a:lumOff val="35000"/>
            </a:schemeClr>
          </a:solidFill>
          <a:latin typeface="黑体" pitchFamily="49" charset="-122"/>
          <a:ea typeface="黑体" pitchFamily="49" charset="-122"/>
          <a:cs typeface="+mn-cs"/>
        </a:defRPr>
      </a:lvl3pPr>
      <a:lvl4pPr marL="1600200" indent="-228600" algn="l" defTabSz="914400" rtl="0" eaLnBrk="1" latinLnBrk="0" hangingPunct="1">
        <a:lnSpc>
          <a:spcPct val="150000"/>
        </a:lnSpc>
        <a:spcBef>
          <a:spcPct val="20000"/>
        </a:spcBef>
        <a:buFont typeface="Arial" pitchFamily="34" charset="0"/>
        <a:buChar char="–"/>
        <a:defRPr lang="zh-CN" altLang="en-US" sz="2000" kern="1200" dirty="0" smtClean="0">
          <a:solidFill>
            <a:schemeClr val="tx1">
              <a:lumMod val="65000"/>
              <a:lumOff val="35000"/>
            </a:schemeClr>
          </a:solidFill>
          <a:latin typeface="黑体" pitchFamily="49" charset="-122"/>
          <a:ea typeface="黑体" pitchFamily="49" charset="-122"/>
          <a:cs typeface="+mn-cs"/>
        </a:defRPr>
      </a:lvl4pPr>
      <a:lvl5pPr marL="2057400" indent="-228600" algn="l" defTabSz="914400" rtl="0" eaLnBrk="1" latinLnBrk="0" hangingPunct="1">
        <a:lnSpc>
          <a:spcPct val="150000"/>
        </a:lnSpc>
        <a:spcBef>
          <a:spcPct val="20000"/>
        </a:spcBef>
        <a:buFont typeface="Arial" pitchFamily="34" charset="0"/>
        <a:buChar char="»"/>
        <a:defRPr lang="zh-CN" altLang="en-US" sz="2000" kern="1200" dirty="0">
          <a:solidFill>
            <a:schemeClr val="tx1">
              <a:lumMod val="65000"/>
              <a:lumOff val="35000"/>
            </a:schemeClr>
          </a:solidFill>
          <a:latin typeface="黑体" pitchFamily="49" charset="-122"/>
          <a:ea typeface="黑体" pitchFamily="49"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539552" y="764704"/>
            <a:ext cx="7918648" cy="1470025"/>
          </a:xfrm>
        </p:spPr>
        <p:txBody>
          <a:bodyPr>
            <a:normAutofit/>
          </a:bodyPr>
          <a:lstStyle/>
          <a:p>
            <a:r>
              <a:rPr lang="zh-CN" altLang="en-US" dirty="0" smtClean="0"/>
              <a:t>耗材及低值耐用品系统培训</a:t>
            </a:r>
            <a:endParaRPr lang="zh-CN" altLang="en-US" dirty="0"/>
          </a:p>
        </p:txBody>
      </p:sp>
      <p:sp>
        <p:nvSpPr>
          <p:cNvPr id="3" name="副标题 2"/>
          <p:cNvSpPr>
            <a:spLocks noGrp="1"/>
          </p:cNvSpPr>
          <p:nvPr>
            <p:ph type="subTitle" idx="1"/>
          </p:nvPr>
        </p:nvSpPr>
        <p:spPr/>
        <p:txBody>
          <a:bodyPr>
            <a:normAutofit fontScale="85000" lnSpcReduction="10000"/>
          </a:bodyPr>
          <a:lstStyle/>
          <a:p>
            <a:r>
              <a:rPr lang="zh-CN" altLang="en-US" dirty="0" smtClean="0"/>
              <a:t>主讲人：实验室与资产管理处 赵永亮</a:t>
            </a:r>
            <a:endParaRPr lang="zh-CN" altLang="en-US" dirty="0"/>
          </a:p>
        </p:txBody>
      </p:sp>
      <p:sp>
        <p:nvSpPr>
          <p:cNvPr id="4" name="日期占位符 3"/>
          <p:cNvSpPr>
            <a:spLocks noGrp="1"/>
          </p:cNvSpPr>
          <p:nvPr>
            <p:ph type="dt" sz="half" idx="10"/>
          </p:nvPr>
        </p:nvSpPr>
        <p:spPr/>
        <p:txBody>
          <a:bodyPr/>
          <a:lstStyle/>
          <a:p>
            <a:fld id="{C6BE4D78-BB48-4833-859D-41FBAD2B657B}" type="datetime5">
              <a:rPr lang="zh-CN" altLang="en-US" smtClean="0"/>
              <a:pPr/>
              <a:t>2016/3/14</a:t>
            </a:fld>
            <a:endParaRPr lang="zh-CN" altLang="en-US"/>
          </a:p>
        </p:txBody>
      </p:sp>
      <p:sp>
        <p:nvSpPr>
          <p:cNvPr id="5" name="灯片编号占位符 4"/>
          <p:cNvSpPr>
            <a:spLocks noGrp="1"/>
          </p:cNvSpPr>
          <p:nvPr>
            <p:ph type="sldNum" sz="quarter" idx="12"/>
          </p:nvPr>
        </p:nvSpPr>
        <p:spPr/>
        <p:txBody>
          <a:bodyPr/>
          <a:lstStyle/>
          <a:p>
            <a:fld id="{6B71DB41-155D-470A-86A3-CDC8B0726665}" type="slidenum">
              <a:rPr lang="zh-CN" altLang="en-US" smtClean="0"/>
              <a:pPr/>
              <a:t>1</a:t>
            </a:fld>
            <a:endParaRPr lang="zh-CN" altLang="en-US" dirty="0"/>
          </a:p>
        </p:txBody>
      </p:sp>
    </p:spTree>
    <p:extLst>
      <p:ext uri="{BB962C8B-B14F-4D97-AF65-F5344CB8AC3E}">
        <p14:creationId xmlns:p14="http://schemas.microsoft.com/office/powerpoint/2010/main" val="27020130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日期占位符 2"/>
          <p:cNvSpPr>
            <a:spLocks noGrp="1"/>
          </p:cNvSpPr>
          <p:nvPr>
            <p:ph type="dt" sz="half" idx="10"/>
          </p:nvPr>
        </p:nvSpPr>
        <p:spPr/>
        <p:txBody>
          <a:bodyPr/>
          <a:lstStyle/>
          <a:p>
            <a:fld id="{251D5A47-00A5-4B5A-8C5F-72ABF9C7AD37}" type="datetime5">
              <a:rPr lang="zh-CN" altLang="en-US" smtClean="0"/>
              <a:pPr/>
              <a:t>2016/3/14</a:t>
            </a:fld>
            <a:endParaRPr lang="zh-CN" altLang="en-US" dirty="0"/>
          </a:p>
        </p:txBody>
      </p:sp>
      <p:sp>
        <p:nvSpPr>
          <p:cNvPr id="4" name="灯片编号占位符 3"/>
          <p:cNvSpPr>
            <a:spLocks noGrp="1"/>
          </p:cNvSpPr>
          <p:nvPr>
            <p:ph type="sldNum" sz="quarter" idx="12"/>
          </p:nvPr>
        </p:nvSpPr>
        <p:spPr/>
        <p:txBody>
          <a:bodyPr/>
          <a:lstStyle/>
          <a:p>
            <a:fld id="{6B71DB41-155D-470A-86A3-CDC8B0726665}" type="slidenum">
              <a:rPr lang="zh-CN" altLang="en-US" smtClean="0"/>
              <a:pPr/>
              <a:t>10</a:t>
            </a:fld>
            <a:endParaRPr lang="zh-CN" altLang="en-US"/>
          </a:p>
        </p:txBody>
      </p:sp>
      <p:sp>
        <p:nvSpPr>
          <p:cNvPr id="6" name="TextBox 5"/>
          <p:cNvSpPr txBox="1"/>
          <p:nvPr/>
        </p:nvSpPr>
        <p:spPr>
          <a:xfrm>
            <a:off x="467544" y="1412776"/>
            <a:ext cx="1584176" cy="369332"/>
          </a:xfrm>
          <a:prstGeom prst="rect">
            <a:avLst/>
          </a:prstGeom>
          <a:noFill/>
        </p:spPr>
        <p:txBody>
          <a:bodyPr wrap="square" rtlCol="0">
            <a:spAutoFit/>
          </a:bodyPr>
          <a:lstStyle/>
          <a:p>
            <a:r>
              <a:rPr lang="zh-CN" altLang="en-US" b="1" dirty="0" smtClean="0"/>
              <a:t>人员权限设置：</a:t>
            </a:r>
            <a:endParaRPr lang="zh-CN" altLang="en-US" b="1" dirty="0"/>
          </a:p>
        </p:txBody>
      </p:sp>
      <p:sp>
        <p:nvSpPr>
          <p:cNvPr id="7" name="TextBox 6"/>
          <p:cNvSpPr txBox="1"/>
          <p:nvPr/>
        </p:nvSpPr>
        <p:spPr>
          <a:xfrm>
            <a:off x="1115616" y="1782108"/>
            <a:ext cx="6919032" cy="923330"/>
          </a:xfrm>
          <a:prstGeom prst="rect">
            <a:avLst/>
          </a:prstGeom>
          <a:noFill/>
        </p:spPr>
        <p:txBody>
          <a:bodyPr wrap="square" rtlCol="0">
            <a:spAutoFit/>
          </a:bodyPr>
          <a:lstStyle/>
          <a:p>
            <a:pPr>
              <a:lnSpc>
                <a:spcPct val="150000"/>
              </a:lnSpc>
            </a:pPr>
            <a:r>
              <a:rPr lang="zh-CN" altLang="en-US" dirty="0" smtClean="0"/>
              <a:t>       校内每位具有统一身份认证</a:t>
            </a:r>
            <a:r>
              <a:rPr lang="en-US" altLang="zh-CN" dirty="0" err="1" smtClean="0"/>
              <a:t>NetID</a:t>
            </a:r>
            <a:r>
              <a:rPr lang="zh-CN" altLang="en-US" dirty="0" smtClean="0"/>
              <a:t>的教职工均可登录系统</a:t>
            </a:r>
            <a:r>
              <a:rPr lang="zh-CN" altLang="en-US" dirty="0" smtClean="0"/>
              <a:t>为自己</a:t>
            </a:r>
            <a:r>
              <a:rPr lang="zh-CN" altLang="en-US" dirty="0" smtClean="0"/>
              <a:t>名下录入耗材。</a:t>
            </a:r>
            <a:endParaRPr lang="zh-CN" altLang="en-US" dirty="0"/>
          </a:p>
        </p:txBody>
      </p:sp>
      <p:sp>
        <p:nvSpPr>
          <p:cNvPr id="8" name="TextBox 7"/>
          <p:cNvSpPr txBox="1"/>
          <p:nvPr/>
        </p:nvSpPr>
        <p:spPr>
          <a:xfrm>
            <a:off x="1115616" y="2564904"/>
            <a:ext cx="6768752" cy="507831"/>
          </a:xfrm>
          <a:prstGeom prst="rect">
            <a:avLst/>
          </a:prstGeom>
          <a:noFill/>
        </p:spPr>
        <p:txBody>
          <a:bodyPr wrap="square" rtlCol="0">
            <a:spAutoFit/>
          </a:bodyPr>
          <a:lstStyle/>
          <a:p>
            <a:pPr>
              <a:lnSpc>
                <a:spcPct val="150000"/>
              </a:lnSpc>
            </a:pPr>
            <a:r>
              <a:rPr lang="zh-CN" altLang="en-US" dirty="0" smtClean="0"/>
              <a:t>    </a:t>
            </a:r>
            <a:r>
              <a:rPr lang="zh-CN" altLang="en-US" dirty="0" smtClean="0"/>
              <a:t>   学生</a:t>
            </a:r>
            <a:r>
              <a:rPr lang="zh-CN" altLang="en-US" dirty="0" smtClean="0"/>
              <a:t>用户需要在导师授权后方可登录系统将耗材录入导师名下。</a:t>
            </a:r>
            <a:endParaRPr lang="zh-CN" altLang="en-US" dirty="0"/>
          </a:p>
        </p:txBody>
      </p:sp>
      <p:pic>
        <p:nvPicPr>
          <p:cNvPr id="9" name="图片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616" y="3049088"/>
            <a:ext cx="6948264" cy="3078615"/>
          </a:xfrm>
          <a:prstGeom prst="rect">
            <a:avLst/>
          </a:prstGeom>
        </p:spPr>
      </p:pic>
    </p:spTree>
    <p:extLst>
      <p:ext uri="{BB962C8B-B14F-4D97-AF65-F5344CB8AC3E}">
        <p14:creationId xmlns:p14="http://schemas.microsoft.com/office/powerpoint/2010/main" val="19649642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登录系统</a:t>
            </a:r>
            <a:endParaRPr lang="zh-CN" altLang="en-US" dirty="0"/>
          </a:p>
        </p:txBody>
      </p:sp>
      <p:sp>
        <p:nvSpPr>
          <p:cNvPr id="3" name="日期占位符 2"/>
          <p:cNvSpPr>
            <a:spLocks noGrp="1"/>
          </p:cNvSpPr>
          <p:nvPr>
            <p:ph type="dt" sz="half" idx="10"/>
          </p:nvPr>
        </p:nvSpPr>
        <p:spPr/>
        <p:txBody>
          <a:bodyPr/>
          <a:lstStyle/>
          <a:p>
            <a:fld id="{251D5A47-00A5-4B5A-8C5F-72ABF9C7AD37}" type="datetime5">
              <a:rPr lang="zh-CN" altLang="en-US" smtClean="0"/>
              <a:pPr/>
              <a:t>2016/3/14</a:t>
            </a:fld>
            <a:endParaRPr lang="zh-CN" altLang="en-US" dirty="0"/>
          </a:p>
        </p:txBody>
      </p:sp>
      <p:sp>
        <p:nvSpPr>
          <p:cNvPr id="4" name="灯片编号占位符 3"/>
          <p:cNvSpPr>
            <a:spLocks noGrp="1"/>
          </p:cNvSpPr>
          <p:nvPr>
            <p:ph type="sldNum" sz="quarter" idx="12"/>
          </p:nvPr>
        </p:nvSpPr>
        <p:spPr/>
        <p:txBody>
          <a:bodyPr/>
          <a:lstStyle/>
          <a:p>
            <a:fld id="{6B71DB41-155D-470A-86A3-CDC8B0726665}" type="slidenum">
              <a:rPr lang="zh-CN" altLang="en-US" smtClean="0"/>
              <a:pPr/>
              <a:t>11</a:t>
            </a:fld>
            <a:endParaRPr lang="zh-CN" altLang="en-US"/>
          </a:p>
        </p:txBody>
      </p:sp>
      <p:sp>
        <p:nvSpPr>
          <p:cNvPr id="11" name="TextBox 10"/>
          <p:cNvSpPr txBox="1"/>
          <p:nvPr/>
        </p:nvSpPr>
        <p:spPr>
          <a:xfrm>
            <a:off x="1043608" y="1094505"/>
            <a:ext cx="3553536" cy="369332"/>
          </a:xfrm>
          <a:prstGeom prst="rect">
            <a:avLst/>
          </a:prstGeom>
          <a:noFill/>
        </p:spPr>
        <p:txBody>
          <a:bodyPr wrap="square" rtlCol="0">
            <a:spAutoFit/>
          </a:bodyPr>
          <a:lstStyle/>
          <a:p>
            <a:r>
              <a:rPr lang="zh-CN" altLang="en-US" dirty="0" smtClean="0"/>
              <a:t>首次登录时需要选择资产账户：</a:t>
            </a:r>
            <a:endParaRPr lang="zh-CN" altLang="en-US" dirty="0"/>
          </a:p>
        </p:txBody>
      </p:sp>
      <p:pic>
        <p:nvPicPr>
          <p:cNvPr id="16" name="图片 15"/>
          <p:cNvPicPr/>
          <p:nvPr/>
        </p:nvPicPr>
        <p:blipFill>
          <a:blip r:embed="rId2"/>
          <a:stretch>
            <a:fillRect/>
          </a:stretch>
        </p:blipFill>
        <p:spPr>
          <a:xfrm>
            <a:off x="1835696" y="1700808"/>
            <a:ext cx="5229860" cy="3028950"/>
          </a:xfrm>
          <a:prstGeom prst="rect">
            <a:avLst/>
          </a:prstGeom>
          <a:ln>
            <a:solidFill>
              <a:schemeClr val="tx1">
                <a:lumMod val="50000"/>
                <a:lumOff val="50000"/>
                <a:alpha val="0"/>
              </a:schemeClr>
            </a:solidFill>
          </a:ln>
          <a:effectLst>
            <a:softEdge rad="12700"/>
          </a:effectLst>
        </p:spPr>
      </p:pic>
    </p:spTree>
    <p:extLst>
      <p:ext uri="{BB962C8B-B14F-4D97-AF65-F5344CB8AC3E}">
        <p14:creationId xmlns:p14="http://schemas.microsoft.com/office/powerpoint/2010/main" val="38989451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导师（在职教工）授权模块</a:t>
            </a:r>
            <a:endParaRPr lang="zh-CN" altLang="en-US" dirty="0"/>
          </a:p>
        </p:txBody>
      </p:sp>
      <p:sp>
        <p:nvSpPr>
          <p:cNvPr id="3" name="日期占位符 2"/>
          <p:cNvSpPr>
            <a:spLocks noGrp="1"/>
          </p:cNvSpPr>
          <p:nvPr>
            <p:ph type="dt" sz="half" idx="10"/>
          </p:nvPr>
        </p:nvSpPr>
        <p:spPr/>
        <p:txBody>
          <a:bodyPr/>
          <a:lstStyle/>
          <a:p>
            <a:fld id="{251D5A47-00A5-4B5A-8C5F-72ABF9C7AD37}" type="datetime5">
              <a:rPr lang="zh-CN" altLang="en-US" smtClean="0"/>
              <a:pPr/>
              <a:t>2016/3/14</a:t>
            </a:fld>
            <a:endParaRPr lang="zh-CN" altLang="en-US" dirty="0"/>
          </a:p>
        </p:txBody>
      </p:sp>
      <p:sp>
        <p:nvSpPr>
          <p:cNvPr id="4" name="灯片编号占位符 3"/>
          <p:cNvSpPr>
            <a:spLocks noGrp="1"/>
          </p:cNvSpPr>
          <p:nvPr>
            <p:ph type="sldNum" sz="quarter" idx="12"/>
          </p:nvPr>
        </p:nvSpPr>
        <p:spPr/>
        <p:txBody>
          <a:bodyPr/>
          <a:lstStyle/>
          <a:p>
            <a:fld id="{6B71DB41-155D-470A-86A3-CDC8B0726665}" type="slidenum">
              <a:rPr lang="zh-CN" altLang="en-US" smtClean="0"/>
              <a:pPr/>
              <a:t>12</a:t>
            </a:fld>
            <a:endParaRPr lang="zh-CN" altLang="en-US"/>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1772816"/>
            <a:ext cx="7740352" cy="3496295"/>
          </a:xfrm>
          <a:prstGeom prst="rect">
            <a:avLst/>
          </a:prstGeom>
        </p:spPr>
      </p:pic>
      <p:sp>
        <p:nvSpPr>
          <p:cNvPr id="7" name="TextBox 6"/>
          <p:cNvSpPr txBox="1"/>
          <p:nvPr/>
        </p:nvSpPr>
        <p:spPr>
          <a:xfrm>
            <a:off x="755576" y="1196752"/>
            <a:ext cx="8010526" cy="369332"/>
          </a:xfrm>
          <a:prstGeom prst="rect">
            <a:avLst/>
          </a:prstGeom>
          <a:noFill/>
        </p:spPr>
        <p:txBody>
          <a:bodyPr wrap="none" rtlCol="0">
            <a:spAutoFit/>
          </a:bodyPr>
          <a:lstStyle/>
          <a:p>
            <a:r>
              <a:rPr lang="zh-CN" altLang="en-US" dirty="0" smtClean="0"/>
              <a:t>在用户及账户管理</a:t>
            </a:r>
            <a:r>
              <a:rPr lang="en-US" altLang="zh-CN" dirty="0" smtClean="0"/>
              <a:t>—</a:t>
            </a:r>
            <a:r>
              <a:rPr lang="zh-CN" altLang="en-US" dirty="0" smtClean="0"/>
              <a:t>我的辅助用户功能下，点击“添加”进行添加辅助用户。</a:t>
            </a:r>
            <a:endParaRPr lang="zh-CN" altLang="en-US" dirty="0"/>
          </a:p>
        </p:txBody>
      </p:sp>
      <p:sp>
        <p:nvSpPr>
          <p:cNvPr id="12" name="TextBox 11"/>
          <p:cNvSpPr txBox="1"/>
          <p:nvPr/>
        </p:nvSpPr>
        <p:spPr>
          <a:xfrm>
            <a:off x="775190" y="5429215"/>
            <a:ext cx="7344816" cy="923330"/>
          </a:xfrm>
          <a:prstGeom prst="rect">
            <a:avLst/>
          </a:prstGeom>
          <a:noFill/>
        </p:spPr>
        <p:txBody>
          <a:bodyPr wrap="square" rtlCol="0">
            <a:spAutoFit/>
          </a:bodyPr>
          <a:lstStyle/>
          <a:p>
            <a:pPr>
              <a:lnSpc>
                <a:spcPct val="150000"/>
              </a:lnSpc>
            </a:pPr>
            <a:r>
              <a:rPr lang="zh-CN" altLang="en-US" dirty="0" smtClean="0"/>
              <a:t>         学生被添加为辅助用户后，该学生通过自己的</a:t>
            </a:r>
            <a:r>
              <a:rPr lang="en-US" altLang="zh-CN" dirty="0" err="1" smtClean="0"/>
              <a:t>NetId</a:t>
            </a:r>
            <a:r>
              <a:rPr lang="zh-CN" altLang="en-US" dirty="0" smtClean="0"/>
              <a:t>登录系统便可以录入资产至其导师名下。</a:t>
            </a:r>
            <a:endParaRPr lang="zh-CN" altLang="en-US" dirty="0"/>
          </a:p>
        </p:txBody>
      </p:sp>
    </p:spTree>
    <p:extLst>
      <p:ext uri="{BB962C8B-B14F-4D97-AF65-F5344CB8AC3E}">
        <p14:creationId xmlns:p14="http://schemas.microsoft.com/office/powerpoint/2010/main" val="11696660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导师（在职教工）授权模块</a:t>
            </a:r>
            <a:endParaRPr lang="zh-CN" altLang="en-US" dirty="0"/>
          </a:p>
        </p:txBody>
      </p:sp>
      <p:sp>
        <p:nvSpPr>
          <p:cNvPr id="3" name="日期占位符 2"/>
          <p:cNvSpPr>
            <a:spLocks noGrp="1"/>
          </p:cNvSpPr>
          <p:nvPr>
            <p:ph type="dt" sz="half" idx="10"/>
          </p:nvPr>
        </p:nvSpPr>
        <p:spPr/>
        <p:txBody>
          <a:bodyPr/>
          <a:lstStyle/>
          <a:p>
            <a:fld id="{251D5A47-00A5-4B5A-8C5F-72ABF9C7AD37}" type="datetime5">
              <a:rPr lang="zh-CN" altLang="en-US" smtClean="0"/>
              <a:pPr/>
              <a:t>2016/3/14</a:t>
            </a:fld>
            <a:endParaRPr lang="zh-CN" altLang="en-US" dirty="0"/>
          </a:p>
        </p:txBody>
      </p:sp>
      <p:sp>
        <p:nvSpPr>
          <p:cNvPr id="4" name="灯片编号占位符 3"/>
          <p:cNvSpPr>
            <a:spLocks noGrp="1"/>
          </p:cNvSpPr>
          <p:nvPr>
            <p:ph type="sldNum" sz="quarter" idx="12"/>
          </p:nvPr>
        </p:nvSpPr>
        <p:spPr/>
        <p:txBody>
          <a:bodyPr/>
          <a:lstStyle/>
          <a:p>
            <a:fld id="{6B71DB41-155D-470A-86A3-CDC8B0726665}" type="slidenum">
              <a:rPr lang="zh-CN" altLang="en-US" smtClean="0"/>
              <a:pPr/>
              <a:t>13</a:t>
            </a:fld>
            <a:endParaRPr lang="zh-CN" altLang="en-US"/>
          </a:p>
        </p:txBody>
      </p:sp>
      <p:sp>
        <p:nvSpPr>
          <p:cNvPr id="7" name="TextBox 6"/>
          <p:cNvSpPr txBox="1"/>
          <p:nvPr/>
        </p:nvSpPr>
        <p:spPr>
          <a:xfrm>
            <a:off x="770264" y="1124744"/>
            <a:ext cx="7632848" cy="923330"/>
          </a:xfrm>
          <a:prstGeom prst="rect">
            <a:avLst/>
          </a:prstGeom>
          <a:noFill/>
        </p:spPr>
        <p:txBody>
          <a:bodyPr wrap="square" rtlCol="0">
            <a:spAutoFit/>
          </a:bodyPr>
          <a:lstStyle/>
          <a:p>
            <a:pPr lvl="0">
              <a:lnSpc>
                <a:spcPct val="150000"/>
              </a:lnSpc>
            </a:pPr>
            <a:r>
              <a:rPr lang="en-US" altLang="zh-CN" dirty="0" smtClean="0"/>
              <a:t>         </a:t>
            </a:r>
            <a:r>
              <a:rPr lang="zh-CN" altLang="zh-CN" dirty="0" smtClean="0"/>
              <a:t>选择</a:t>
            </a:r>
            <a:r>
              <a:rPr lang="zh-CN" altLang="zh-CN" dirty="0"/>
              <a:t>我的某个辅助用户后点击姓名左边的“删除”图标并在弹出的确认提示框中点击“确定”按钮完成辅助用户删除。</a:t>
            </a:r>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4095" y="2085975"/>
            <a:ext cx="6685186" cy="2016281"/>
          </a:xfrm>
          <a:prstGeom prst="rect">
            <a:avLst/>
          </a:prstGeom>
        </p:spPr>
      </p:pic>
    </p:spTree>
    <p:extLst>
      <p:ext uri="{BB962C8B-B14F-4D97-AF65-F5344CB8AC3E}">
        <p14:creationId xmlns:p14="http://schemas.microsoft.com/office/powerpoint/2010/main" val="39751148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材料购买入库</a:t>
            </a:r>
            <a:endParaRPr lang="zh-CN" altLang="en-US" dirty="0"/>
          </a:p>
        </p:txBody>
      </p:sp>
      <p:sp>
        <p:nvSpPr>
          <p:cNvPr id="3" name="日期占位符 2"/>
          <p:cNvSpPr>
            <a:spLocks noGrp="1"/>
          </p:cNvSpPr>
          <p:nvPr>
            <p:ph type="dt" sz="half" idx="10"/>
          </p:nvPr>
        </p:nvSpPr>
        <p:spPr/>
        <p:txBody>
          <a:bodyPr/>
          <a:lstStyle/>
          <a:p>
            <a:fld id="{251D5A47-00A5-4B5A-8C5F-72ABF9C7AD37}" type="datetime5">
              <a:rPr lang="zh-CN" altLang="en-US" smtClean="0"/>
              <a:pPr/>
              <a:t>2016/3/14</a:t>
            </a:fld>
            <a:endParaRPr lang="zh-CN" altLang="en-US" dirty="0"/>
          </a:p>
        </p:txBody>
      </p:sp>
      <p:sp>
        <p:nvSpPr>
          <p:cNvPr id="4" name="灯片编号占位符 3"/>
          <p:cNvSpPr>
            <a:spLocks noGrp="1"/>
          </p:cNvSpPr>
          <p:nvPr>
            <p:ph type="sldNum" sz="quarter" idx="12"/>
          </p:nvPr>
        </p:nvSpPr>
        <p:spPr/>
        <p:txBody>
          <a:bodyPr/>
          <a:lstStyle/>
          <a:p>
            <a:fld id="{6B71DB41-155D-470A-86A3-CDC8B0726665}" type="slidenum">
              <a:rPr lang="zh-CN" altLang="en-US" smtClean="0"/>
              <a:pPr/>
              <a:t>14</a:t>
            </a:fld>
            <a:endParaRPr lang="zh-CN" altLang="en-US"/>
          </a:p>
        </p:txBody>
      </p:sp>
      <p:sp>
        <p:nvSpPr>
          <p:cNvPr id="12" name="TextBox 11"/>
          <p:cNvSpPr txBox="1"/>
          <p:nvPr/>
        </p:nvSpPr>
        <p:spPr>
          <a:xfrm>
            <a:off x="770264" y="1124744"/>
            <a:ext cx="7632848" cy="507831"/>
          </a:xfrm>
          <a:prstGeom prst="rect">
            <a:avLst/>
          </a:prstGeom>
          <a:noFill/>
        </p:spPr>
        <p:txBody>
          <a:bodyPr wrap="square" rtlCol="0">
            <a:spAutoFit/>
          </a:bodyPr>
          <a:lstStyle/>
          <a:p>
            <a:pPr lvl="0">
              <a:lnSpc>
                <a:spcPct val="150000"/>
              </a:lnSpc>
            </a:pPr>
            <a:r>
              <a:rPr lang="en-US" altLang="zh-CN" dirty="0" smtClean="0"/>
              <a:t>         </a:t>
            </a:r>
            <a:r>
              <a:rPr lang="zh-CN" altLang="zh-CN" dirty="0" smtClean="0"/>
              <a:t>选择</a:t>
            </a:r>
            <a:r>
              <a:rPr lang="zh-CN" altLang="en-US" dirty="0" smtClean="0"/>
              <a:t>“材料购买入库”模块，点击“新材料入库”链接来录入新材料。</a:t>
            </a:r>
            <a:endParaRPr lang="zh-CN" altLang="zh-CN" dirty="0"/>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3648" y="1844824"/>
            <a:ext cx="6182998" cy="3456384"/>
          </a:xfrm>
          <a:prstGeom prst="rect">
            <a:avLst/>
          </a:prstGeom>
        </p:spPr>
      </p:pic>
    </p:spTree>
    <p:extLst>
      <p:ext uri="{BB962C8B-B14F-4D97-AF65-F5344CB8AC3E}">
        <p14:creationId xmlns:p14="http://schemas.microsoft.com/office/powerpoint/2010/main" val="27428392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材料购买入库</a:t>
            </a:r>
            <a:endParaRPr lang="zh-CN" altLang="en-US" dirty="0"/>
          </a:p>
        </p:txBody>
      </p:sp>
      <p:sp>
        <p:nvSpPr>
          <p:cNvPr id="3" name="日期占位符 2"/>
          <p:cNvSpPr>
            <a:spLocks noGrp="1"/>
          </p:cNvSpPr>
          <p:nvPr>
            <p:ph type="dt" sz="half" idx="10"/>
          </p:nvPr>
        </p:nvSpPr>
        <p:spPr/>
        <p:txBody>
          <a:bodyPr/>
          <a:lstStyle/>
          <a:p>
            <a:fld id="{251D5A47-00A5-4B5A-8C5F-72ABF9C7AD37}" type="datetime5">
              <a:rPr lang="zh-CN" altLang="en-US" smtClean="0"/>
              <a:pPr/>
              <a:t>2016/3/14</a:t>
            </a:fld>
            <a:endParaRPr lang="zh-CN" altLang="en-US" dirty="0"/>
          </a:p>
        </p:txBody>
      </p:sp>
      <p:sp>
        <p:nvSpPr>
          <p:cNvPr id="4" name="灯片编号占位符 3"/>
          <p:cNvSpPr>
            <a:spLocks noGrp="1"/>
          </p:cNvSpPr>
          <p:nvPr>
            <p:ph type="sldNum" sz="quarter" idx="12"/>
          </p:nvPr>
        </p:nvSpPr>
        <p:spPr/>
        <p:txBody>
          <a:bodyPr/>
          <a:lstStyle/>
          <a:p>
            <a:fld id="{6B71DB41-155D-470A-86A3-CDC8B0726665}" type="slidenum">
              <a:rPr lang="zh-CN" altLang="en-US" smtClean="0"/>
              <a:pPr/>
              <a:t>15</a:t>
            </a:fld>
            <a:endParaRPr lang="zh-CN" altLang="en-US"/>
          </a:p>
        </p:txBody>
      </p:sp>
      <p:sp>
        <p:nvSpPr>
          <p:cNvPr id="12" name="TextBox 11"/>
          <p:cNvSpPr txBox="1"/>
          <p:nvPr/>
        </p:nvSpPr>
        <p:spPr>
          <a:xfrm>
            <a:off x="770264" y="1124744"/>
            <a:ext cx="7632848" cy="507831"/>
          </a:xfrm>
          <a:prstGeom prst="rect">
            <a:avLst/>
          </a:prstGeom>
          <a:noFill/>
        </p:spPr>
        <p:txBody>
          <a:bodyPr wrap="square" rtlCol="0">
            <a:spAutoFit/>
          </a:bodyPr>
          <a:lstStyle/>
          <a:p>
            <a:pPr lvl="0">
              <a:lnSpc>
                <a:spcPct val="150000"/>
              </a:lnSpc>
            </a:pPr>
            <a:r>
              <a:rPr lang="en-US" altLang="zh-CN" dirty="0" smtClean="0"/>
              <a:t>                     </a:t>
            </a:r>
            <a:r>
              <a:rPr lang="zh-CN" altLang="zh-CN" dirty="0" smtClean="0"/>
              <a:t>如</a:t>
            </a:r>
            <a:r>
              <a:rPr lang="zh-CN" altLang="zh-CN" dirty="0"/>
              <a:t>需要录入多个物品可点击‘</a:t>
            </a:r>
            <a:r>
              <a:rPr lang="en-US" altLang="zh-CN" dirty="0"/>
              <a:t>+</a:t>
            </a:r>
            <a:r>
              <a:rPr lang="zh-CN" altLang="zh-CN" dirty="0"/>
              <a:t>’，继续录入新购物品</a:t>
            </a:r>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9672" y="1916832"/>
            <a:ext cx="6078906" cy="3312368"/>
          </a:xfrm>
          <a:prstGeom prst="rect">
            <a:avLst/>
          </a:prstGeom>
        </p:spPr>
      </p:pic>
    </p:spTree>
    <p:extLst>
      <p:ext uri="{BB962C8B-B14F-4D97-AF65-F5344CB8AC3E}">
        <p14:creationId xmlns:p14="http://schemas.microsoft.com/office/powerpoint/2010/main" val="2561825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材料购买入库</a:t>
            </a:r>
            <a:endParaRPr lang="zh-CN" altLang="en-US" dirty="0"/>
          </a:p>
        </p:txBody>
      </p:sp>
      <p:sp>
        <p:nvSpPr>
          <p:cNvPr id="3" name="日期占位符 2"/>
          <p:cNvSpPr>
            <a:spLocks noGrp="1"/>
          </p:cNvSpPr>
          <p:nvPr>
            <p:ph type="dt" sz="half" idx="10"/>
          </p:nvPr>
        </p:nvSpPr>
        <p:spPr/>
        <p:txBody>
          <a:bodyPr/>
          <a:lstStyle/>
          <a:p>
            <a:fld id="{251D5A47-00A5-4B5A-8C5F-72ABF9C7AD37}" type="datetime5">
              <a:rPr lang="zh-CN" altLang="en-US" smtClean="0"/>
              <a:pPr/>
              <a:t>2016/3/14</a:t>
            </a:fld>
            <a:endParaRPr lang="zh-CN" altLang="en-US" dirty="0"/>
          </a:p>
        </p:txBody>
      </p:sp>
      <p:sp>
        <p:nvSpPr>
          <p:cNvPr id="4" name="灯片编号占位符 3"/>
          <p:cNvSpPr>
            <a:spLocks noGrp="1"/>
          </p:cNvSpPr>
          <p:nvPr>
            <p:ph type="sldNum" sz="quarter" idx="12"/>
          </p:nvPr>
        </p:nvSpPr>
        <p:spPr/>
        <p:txBody>
          <a:bodyPr/>
          <a:lstStyle/>
          <a:p>
            <a:fld id="{6B71DB41-155D-470A-86A3-CDC8B0726665}" type="slidenum">
              <a:rPr lang="zh-CN" altLang="en-US" smtClean="0"/>
              <a:pPr/>
              <a:t>16</a:t>
            </a:fld>
            <a:endParaRPr lang="zh-CN" altLang="en-US"/>
          </a:p>
        </p:txBody>
      </p:sp>
      <p:sp>
        <p:nvSpPr>
          <p:cNvPr id="12" name="TextBox 11"/>
          <p:cNvSpPr txBox="1"/>
          <p:nvPr/>
        </p:nvSpPr>
        <p:spPr>
          <a:xfrm>
            <a:off x="770264" y="1124744"/>
            <a:ext cx="7632848" cy="464871"/>
          </a:xfrm>
          <a:prstGeom prst="rect">
            <a:avLst/>
          </a:prstGeom>
          <a:noFill/>
        </p:spPr>
        <p:txBody>
          <a:bodyPr wrap="square" rtlCol="0">
            <a:spAutoFit/>
          </a:bodyPr>
          <a:lstStyle/>
          <a:p>
            <a:pPr lvl="0">
              <a:lnSpc>
                <a:spcPct val="150000"/>
              </a:lnSpc>
            </a:pPr>
            <a:r>
              <a:rPr lang="en-US" altLang="zh-CN" dirty="0" smtClean="0"/>
              <a:t>                     </a:t>
            </a:r>
            <a:endParaRPr lang="zh-CN" altLang="zh-CN" dirty="0"/>
          </a:p>
        </p:txBody>
      </p:sp>
      <p:sp>
        <p:nvSpPr>
          <p:cNvPr id="5" name="矩形 4"/>
          <p:cNvSpPr/>
          <p:nvPr/>
        </p:nvSpPr>
        <p:spPr>
          <a:xfrm>
            <a:off x="899592" y="980728"/>
            <a:ext cx="7200800" cy="1754326"/>
          </a:xfrm>
          <a:prstGeom prst="rect">
            <a:avLst/>
          </a:prstGeom>
        </p:spPr>
        <p:txBody>
          <a:bodyPr wrap="square">
            <a:spAutoFit/>
          </a:bodyPr>
          <a:lstStyle/>
          <a:p>
            <a:pPr>
              <a:lnSpc>
                <a:spcPct val="150000"/>
              </a:lnSpc>
            </a:pPr>
            <a:r>
              <a:rPr lang="en-US" altLang="zh-CN" dirty="0" smtClean="0"/>
              <a:t>         </a:t>
            </a:r>
            <a:r>
              <a:rPr lang="zh-CN" altLang="zh-CN" dirty="0" smtClean="0"/>
              <a:t>新增</a:t>
            </a:r>
            <a:r>
              <a:rPr lang="zh-CN" altLang="zh-CN" dirty="0"/>
              <a:t>完成后，点击‘下一步’，进入生成记账单界面，需要维护报销经费卡号， 报销金额等于实际报销金额，如有多个经费卡号，需点击‘</a:t>
            </a:r>
            <a:r>
              <a:rPr lang="en-US" altLang="zh-CN" dirty="0"/>
              <a:t>+</a:t>
            </a:r>
            <a:r>
              <a:rPr lang="zh-CN" altLang="zh-CN" dirty="0"/>
              <a:t>’可输入多个卡号，此时报销金额总和等于记账单中新购物品实际报销</a:t>
            </a:r>
            <a:r>
              <a:rPr lang="zh-CN" altLang="zh-CN" dirty="0" smtClean="0"/>
              <a:t>金额</a:t>
            </a:r>
            <a:r>
              <a:rPr lang="zh-CN" altLang="en-US" dirty="0" smtClean="0"/>
              <a:t>总和。</a:t>
            </a:r>
            <a:endParaRPr lang="zh-CN" altLang="zh-CN" dirty="0"/>
          </a:p>
        </p:txBody>
      </p:sp>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7664" y="2924944"/>
            <a:ext cx="6152372" cy="2664296"/>
          </a:xfrm>
          <a:prstGeom prst="rect">
            <a:avLst/>
          </a:prstGeom>
        </p:spPr>
      </p:pic>
    </p:spTree>
    <p:extLst>
      <p:ext uri="{BB962C8B-B14F-4D97-AF65-F5344CB8AC3E}">
        <p14:creationId xmlns:p14="http://schemas.microsoft.com/office/powerpoint/2010/main" val="14311755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材料购买入库</a:t>
            </a:r>
            <a:endParaRPr lang="zh-CN" altLang="en-US" dirty="0"/>
          </a:p>
        </p:txBody>
      </p:sp>
      <p:sp>
        <p:nvSpPr>
          <p:cNvPr id="3" name="日期占位符 2"/>
          <p:cNvSpPr>
            <a:spLocks noGrp="1"/>
          </p:cNvSpPr>
          <p:nvPr>
            <p:ph type="dt" sz="half" idx="10"/>
          </p:nvPr>
        </p:nvSpPr>
        <p:spPr/>
        <p:txBody>
          <a:bodyPr/>
          <a:lstStyle/>
          <a:p>
            <a:fld id="{251D5A47-00A5-4B5A-8C5F-72ABF9C7AD37}" type="datetime5">
              <a:rPr lang="zh-CN" altLang="en-US" smtClean="0"/>
              <a:pPr/>
              <a:t>2016/3/14</a:t>
            </a:fld>
            <a:endParaRPr lang="zh-CN" altLang="en-US" dirty="0"/>
          </a:p>
        </p:txBody>
      </p:sp>
      <p:sp>
        <p:nvSpPr>
          <p:cNvPr id="4" name="灯片编号占位符 3"/>
          <p:cNvSpPr>
            <a:spLocks noGrp="1"/>
          </p:cNvSpPr>
          <p:nvPr>
            <p:ph type="sldNum" sz="quarter" idx="12"/>
          </p:nvPr>
        </p:nvSpPr>
        <p:spPr/>
        <p:txBody>
          <a:bodyPr/>
          <a:lstStyle/>
          <a:p>
            <a:fld id="{6B71DB41-155D-470A-86A3-CDC8B0726665}" type="slidenum">
              <a:rPr lang="zh-CN" altLang="en-US" smtClean="0"/>
              <a:pPr/>
              <a:t>17</a:t>
            </a:fld>
            <a:endParaRPr lang="zh-CN" altLang="en-US"/>
          </a:p>
        </p:txBody>
      </p:sp>
      <p:sp>
        <p:nvSpPr>
          <p:cNvPr id="12" name="TextBox 11"/>
          <p:cNvSpPr txBox="1"/>
          <p:nvPr/>
        </p:nvSpPr>
        <p:spPr>
          <a:xfrm>
            <a:off x="770264" y="1124744"/>
            <a:ext cx="7632848" cy="464871"/>
          </a:xfrm>
          <a:prstGeom prst="rect">
            <a:avLst/>
          </a:prstGeom>
          <a:noFill/>
        </p:spPr>
        <p:txBody>
          <a:bodyPr wrap="square" rtlCol="0">
            <a:spAutoFit/>
          </a:bodyPr>
          <a:lstStyle/>
          <a:p>
            <a:pPr lvl="0">
              <a:lnSpc>
                <a:spcPct val="150000"/>
              </a:lnSpc>
            </a:pPr>
            <a:r>
              <a:rPr lang="en-US" altLang="zh-CN" dirty="0" smtClean="0"/>
              <a:t>                     </a:t>
            </a:r>
            <a:endParaRPr lang="zh-CN" altLang="zh-CN" dirty="0"/>
          </a:p>
        </p:txBody>
      </p:sp>
      <p:sp>
        <p:nvSpPr>
          <p:cNvPr id="5" name="矩形 4"/>
          <p:cNvSpPr/>
          <p:nvPr/>
        </p:nvSpPr>
        <p:spPr>
          <a:xfrm>
            <a:off x="899592" y="980728"/>
            <a:ext cx="7200800" cy="1291379"/>
          </a:xfrm>
          <a:prstGeom prst="rect">
            <a:avLst/>
          </a:prstGeom>
        </p:spPr>
        <p:txBody>
          <a:bodyPr wrap="square">
            <a:spAutoFit/>
          </a:bodyPr>
          <a:lstStyle/>
          <a:p>
            <a:pPr>
              <a:lnSpc>
                <a:spcPct val="150000"/>
              </a:lnSpc>
            </a:pPr>
            <a:r>
              <a:rPr lang="en-US" altLang="zh-CN" dirty="0" smtClean="0"/>
              <a:t>         </a:t>
            </a:r>
            <a:r>
              <a:rPr lang="zh-CN" altLang="zh-CN" dirty="0" smtClean="0"/>
              <a:t>点击</a:t>
            </a:r>
            <a:r>
              <a:rPr lang="zh-CN" altLang="zh-CN" dirty="0"/>
              <a:t>‘生成记账单’，进入确认</a:t>
            </a:r>
            <a:r>
              <a:rPr lang="en-US" altLang="zh-CN" dirty="0"/>
              <a:t>/</a:t>
            </a:r>
            <a:r>
              <a:rPr lang="zh-CN" altLang="zh-CN" dirty="0"/>
              <a:t>打印记账单界面，确认记账单后，可多次点击‘打印记账单’或直接点击‘打印记账单’（点击打印记账单按钮，就记录打印次数）</a:t>
            </a:r>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1187" y="2564904"/>
            <a:ext cx="5291002" cy="3041687"/>
          </a:xfrm>
          <a:prstGeom prst="rect">
            <a:avLst/>
          </a:prstGeom>
        </p:spPr>
      </p:pic>
    </p:spTree>
    <p:extLst>
      <p:ext uri="{BB962C8B-B14F-4D97-AF65-F5344CB8AC3E}">
        <p14:creationId xmlns:p14="http://schemas.microsoft.com/office/powerpoint/2010/main" val="4016721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记账单打印</a:t>
            </a:r>
            <a:endParaRPr lang="zh-CN" altLang="en-US" dirty="0"/>
          </a:p>
        </p:txBody>
      </p:sp>
      <p:sp>
        <p:nvSpPr>
          <p:cNvPr id="3" name="日期占位符 2"/>
          <p:cNvSpPr>
            <a:spLocks noGrp="1"/>
          </p:cNvSpPr>
          <p:nvPr>
            <p:ph type="dt" sz="half" idx="10"/>
          </p:nvPr>
        </p:nvSpPr>
        <p:spPr/>
        <p:txBody>
          <a:bodyPr/>
          <a:lstStyle/>
          <a:p>
            <a:fld id="{251D5A47-00A5-4B5A-8C5F-72ABF9C7AD37}" type="datetime5">
              <a:rPr lang="zh-CN" altLang="en-US" smtClean="0"/>
              <a:pPr/>
              <a:t>2016/3/14</a:t>
            </a:fld>
            <a:endParaRPr lang="zh-CN" altLang="en-US" dirty="0"/>
          </a:p>
        </p:txBody>
      </p:sp>
      <p:sp>
        <p:nvSpPr>
          <p:cNvPr id="4" name="灯片编号占位符 3"/>
          <p:cNvSpPr>
            <a:spLocks noGrp="1"/>
          </p:cNvSpPr>
          <p:nvPr>
            <p:ph type="sldNum" sz="quarter" idx="12"/>
          </p:nvPr>
        </p:nvSpPr>
        <p:spPr/>
        <p:txBody>
          <a:bodyPr/>
          <a:lstStyle/>
          <a:p>
            <a:fld id="{6B71DB41-155D-470A-86A3-CDC8B0726665}" type="slidenum">
              <a:rPr lang="zh-CN" altLang="en-US" smtClean="0"/>
              <a:pPr/>
              <a:t>18</a:t>
            </a:fld>
            <a:endParaRPr lang="zh-CN" altLang="en-US"/>
          </a:p>
        </p:txBody>
      </p:sp>
      <p:sp>
        <p:nvSpPr>
          <p:cNvPr id="12" name="TextBox 11"/>
          <p:cNvSpPr txBox="1"/>
          <p:nvPr/>
        </p:nvSpPr>
        <p:spPr>
          <a:xfrm>
            <a:off x="683568" y="1124744"/>
            <a:ext cx="7632848" cy="464871"/>
          </a:xfrm>
          <a:prstGeom prst="rect">
            <a:avLst/>
          </a:prstGeom>
          <a:noFill/>
        </p:spPr>
        <p:txBody>
          <a:bodyPr wrap="square" rtlCol="0">
            <a:spAutoFit/>
          </a:bodyPr>
          <a:lstStyle/>
          <a:p>
            <a:pPr lvl="0">
              <a:lnSpc>
                <a:spcPct val="150000"/>
              </a:lnSpc>
            </a:pPr>
            <a:r>
              <a:rPr lang="en-US" altLang="zh-CN" dirty="0" smtClean="0"/>
              <a:t>                     </a:t>
            </a:r>
            <a:endParaRPr lang="zh-CN" altLang="zh-CN" dirty="0"/>
          </a:p>
        </p:txBody>
      </p:sp>
      <p:sp>
        <p:nvSpPr>
          <p:cNvPr id="5" name="矩形 4"/>
          <p:cNvSpPr/>
          <p:nvPr/>
        </p:nvSpPr>
        <p:spPr>
          <a:xfrm>
            <a:off x="899592" y="980728"/>
            <a:ext cx="7200800" cy="369332"/>
          </a:xfrm>
          <a:prstGeom prst="rect">
            <a:avLst/>
          </a:prstGeom>
        </p:spPr>
        <p:txBody>
          <a:bodyPr wrap="square">
            <a:spAutoFit/>
          </a:bodyPr>
          <a:lstStyle/>
          <a:p>
            <a:r>
              <a:rPr lang="zh-CN" altLang="zh-CN" dirty="0"/>
              <a:t>已确认的才可打印，不是首次打印的须填写打印原因后再</a:t>
            </a:r>
            <a:r>
              <a:rPr lang="zh-CN" altLang="zh-CN" dirty="0" smtClean="0"/>
              <a:t>打印</a:t>
            </a:r>
            <a:endParaRPr lang="zh-CN" altLang="zh-CN" dirty="0"/>
          </a:p>
        </p:txBody>
      </p:sp>
      <p:pic>
        <p:nvPicPr>
          <p:cNvPr id="7" name="图片 6"/>
          <p:cNvPicPr/>
          <p:nvPr/>
        </p:nvPicPr>
        <p:blipFill>
          <a:blip r:embed="rId2"/>
          <a:stretch>
            <a:fillRect/>
          </a:stretch>
        </p:blipFill>
        <p:spPr>
          <a:xfrm>
            <a:off x="1403648" y="1988840"/>
            <a:ext cx="6021531" cy="2491338"/>
          </a:xfrm>
          <a:prstGeom prst="rect">
            <a:avLst/>
          </a:prstGeom>
        </p:spPr>
      </p:pic>
    </p:spTree>
    <p:extLst>
      <p:ext uri="{BB962C8B-B14F-4D97-AF65-F5344CB8AC3E}">
        <p14:creationId xmlns:p14="http://schemas.microsoft.com/office/powerpoint/2010/main" val="12851254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记账单打印</a:t>
            </a:r>
            <a:endParaRPr lang="zh-CN" altLang="en-US" dirty="0"/>
          </a:p>
        </p:txBody>
      </p:sp>
      <p:sp>
        <p:nvSpPr>
          <p:cNvPr id="3" name="日期占位符 2"/>
          <p:cNvSpPr>
            <a:spLocks noGrp="1"/>
          </p:cNvSpPr>
          <p:nvPr>
            <p:ph type="dt" sz="half" idx="10"/>
          </p:nvPr>
        </p:nvSpPr>
        <p:spPr/>
        <p:txBody>
          <a:bodyPr/>
          <a:lstStyle/>
          <a:p>
            <a:fld id="{251D5A47-00A5-4B5A-8C5F-72ABF9C7AD37}" type="datetime5">
              <a:rPr lang="zh-CN" altLang="en-US" smtClean="0"/>
              <a:pPr/>
              <a:t>2016/3/14</a:t>
            </a:fld>
            <a:endParaRPr lang="zh-CN" altLang="en-US" dirty="0"/>
          </a:p>
        </p:txBody>
      </p:sp>
      <p:sp>
        <p:nvSpPr>
          <p:cNvPr id="4" name="灯片编号占位符 3"/>
          <p:cNvSpPr>
            <a:spLocks noGrp="1"/>
          </p:cNvSpPr>
          <p:nvPr>
            <p:ph type="sldNum" sz="quarter" idx="12"/>
          </p:nvPr>
        </p:nvSpPr>
        <p:spPr/>
        <p:txBody>
          <a:bodyPr/>
          <a:lstStyle/>
          <a:p>
            <a:fld id="{6B71DB41-155D-470A-86A3-CDC8B0726665}" type="slidenum">
              <a:rPr lang="zh-CN" altLang="en-US" smtClean="0"/>
              <a:pPr/>
              <a:t>19</a:t>
            </a:fld>
            <a:endParaRPr lang="zh-CN" altLang="en-US"/>
          </a:p>
        </p:txBody>
      </p:sp>
      <p:sp>
        <p:nvSpPr>
          <p:cNvPr id="12" name="TextBox 11"/>
          <p:cNvSpPr txBox="1"/>
          <p:nvPr/>
        </p:nvSpPr>
        <p:spPr>
          <a:xfrm>
            <a:off x="683568" y="1124744"/>
            <a:ext cx="7632848" cy="464871"/>
          </a:xfrm>
          <a:prstGeom prst="rect">
            <a:avLst/>
          </a:prstGeom>
          <a:noFill/>
        </p:spPr>
        <p:txBody>
          <a:bodyPr wrap="square" rtlCol="0">
            <a:spAutoFit/>
          </a:bodyPr>
          <a:lstStyle/>
          <a:p>
            <a:pPr lvl="0">
              <a:lnSpc>
                <a:spcPct val="150000"/>
              </a:lnSpc>
            </a:pPr>
            <a:r>
              <a:rPr lang="en-US" altLang="zh-CN" dirty="0" smtClean="0"/>
              <a:t>                     </a:t>
            </a:r>
            <a:endParaRPr lang="zh-CN" altLang="zh-CN" dirty="0"/>
          </a:p>
        </p:txBody>
      </p:sp>
      <p:sp>
        <p:nvSpPr>
          <p:cNvPr id="5" name="矩形 4"/>
          <p:cNvSpPr/>
          <p:nvPr/>
        </p:nvSpPr>
        <p:spPr>
          <a:xfrm>
            <a:off x="899592" y="980728"/>
            <a:ext cx="7200800" cy="646331"/>
          </a:xfrm>
          <a:prstGeom prst="rect">
            <a:avLst/>
          </a:prstGeom>
        </p:spPr>
        <p:txBody>
          <a:bodyPr wrap="square">
            <a:spAutoFit/>
          </a:bodyPr>
          <a:lstStyle/>
          <a:p>
            <a:r>
              <a:rPr lang="en-US" altLang="zh-CN" dirty="0" smtClean="0"/>
              <a:t>         </a:t>
            </a:r>
            <a:r>
              <a:rPr lang="zh-CN" altLang="zh-CN" dirty="0" smtClean="0"/>
              <a:t>点击</a:t>
            </a:r>
            <a:r>
              <a:rPr lang="zh-CN" altLang="zh-CN" dirty="0"/>
              <a:t>‘删除’，弹出提示框点击‘确定’，成功删除记账单，点击‘关闭’，取消删除</a:t>
            </a:r>
          </a:p>
        </p:txBody>
      </p:sp>
      <p:pic>
        <p:nvPicPr>
          <p:cNvPr id="8" name="图片 7"/>
          <p:cNvPicPr/>
          <p:nvPr/>
        </p:nvPicPr>
        <p:blipFill>
          <a:blip r:embed="rId2"/>
          <a:stretch>
            <a:fillRect/>
          </a:stretch>
        </p:blipFill>
        <p:spPr>
          <a:xfrm>
            <a:off x="1525230" y="2060848"/>
            <a:ext cx="5949523" cy="2372023"/>
          </a:xfrm>
          <a:prstGeom prst="rect">
            <a:avLst/>
          </a:prstGeom>
        </p:spPr>
      </p:pic>
    </p:spTree>
    <p:extLst>
      <p:ext uri="{BB962C8B-B14F-4D97-AF65-F5344CB8AC3E}">
        <p14:creationId xmlns:p14="http://schemas.microsoft.com/office/powerpoint/2010/main" val="35327026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A0CF7A8-7139-485C-B98D-68F9897E97D5}" type="datetime5">
              <a:rPr lang="zh-CN" altLang="en-US" smtClean="0"/>
              <a:pPr/>
              <a:t>2016/3/14</a:t>
            </a:fld>
            <a:endParaRPr lang="zh-CN" altLang="en-US"/>
          </a:p>
        </p:txBody>
      </p:sp>
      <p:sp>
        <p:nvSpPr>
          <p:cNvPr id="3" name="灯片编号占位符 2"/>
          <p:cNvSpPr>
            <a:spLocks noGrp="1"/>
          </p:cNvSpPr>
          <p:nvPr>
            <p:ph type="sldNum" sz="quarter" idx="12"/>
          </p:nvPr>
        </p:nvSpPr>
        <p:spPr/>
        <p:txBody>
          <a:bodyPr/>
          <a:lstStyle/>
          <a:p>
            <a:fld id="{6B71DB41-155D-470A-86A3-CDC8B0726665}" type="slidenum">
              <a:rPr lang="zh-CN" altLang="en-US" smtClean="0"/>
              <a:pPr/>
              <a:t>2</a:t>
            </a:fld>
            <a:endParaRPr lang="zh-CN" altLang="en-US"/>
          </a:p>
        </p:txBody>
      </p:sp>
      <p:sp>
        <p:nvSpPr>
          <p:cNvPr id="5" name="标题 4"/>
          <p:cNvSpPr>
            <a:spLocks noGrp="1"/>
          </p:cNvSpPr>
          <p:nvPr>
            <p:ph type="title"/>
          </p:nvPr>
        </p:nvSpPr>
        <p:spPr/>
        <p:txBody>
          <a:bodyPr/>
          <a:lstStyle/>
          <a:p>
            <a:r>
              <a:rPr lang="zh-CN" altLang="en-US" smtClean="0"/>
              <a:t>培训</a:t>
            </a:r>
            <a:r>
              <a:rPr altLang="en-US" smtClean="0"/>
              <a:t>提纲</a:t>
            </a:r>
            <a:endParaRPr lang="zh-CN" altLang="en-US" dirty="0"/>
          </a:p>
        </p:txBody>
      </p:sp>
      <p:sp>
        <p:nvSpPr>
          <p:cNvPr id="6" name="文本占位符 5"/>
          <p:cNvSpPr>
            <a:spLocks noGrp="1"/>
          </p:cNvSpPr>
          <p:nvPr>
            <p:ph type="body" sz="quarter" idx="13"/>
          </p:nvPr>
        </p:nvSpPr>
        <p:spPr/>
        <p:txBody>
          <a:bodyPr>
            <a:normAutofit/>
          </a:bodyPr>
          <a:lstStyle/>
          <a:p>
            <a:pPr marL="1290638" indent="-571500">
              <a:buFont typeface="+mj-ea"/>
              <a:buAutoNum type="ea1JpnChsDbPeriod"/>
            </a:pPr>
            <a:endParaRPr lang="en-US" altLang="zh-CN" sz="2800" dirty="0" smtClean="0"/>
          </a:p>
          <a:p>
            <a:pPr marL="1290638" indent="-571500">
              <a:buFont typeface="+mj-ea"/>
              <a:buAutoNum type="ea1JpnChsDbPeriod"/>
            </a:pPr>
            <a:r>
              <a:rPr lang="zh-CN" altLang="en-US" sz="2800" dirty="0" smtClean="0"/>
              <a:t>政策新解</a:t>
            </a:r>
            <a:r>
              <a:rPr lang="en-US" altLang="zh-CN" sz="2800" dirty="0" smtClean="0"/>
              <a:t>《</a:t>
            </a:r>
            <a:r>
              <a:rPr lang="zh-CN" altLang="en-US" sz="2800" dirty="0" smtClean="0"/>
              <a:t>西安交通大学低值耐用品及材料管理办法</a:t>
            </a:r>
            <a:r>
              <a:rPr lang="en-US" altLang="zh-CN" sz="2800" dirty="0" smtClean="0"/>
              <a:t>》</a:t>
            </a:r>
          </a:p>
          <a:p>
            <a:pPr marL="1290638" indent="-571500">
              <a:buFont typeface="+mj-ea"/>
              <a:buAutoNum type="ea1JpnChsDbPeriod"/>
            </a:pPr>
            <a:r>
              <a:rPr lang="zh-CN" altLang="en-US" sz="2800" dirty="0" smtClean="0"/>
              <a:t>耗材及低值耐用品系统操作方法</a:t>
            </a:r>
            <a:endParaRPr lang="en-US" altLang="zh-CN" sz="2800" dirty="0" smtClean="0"/>
          </a:p>
          <a:p>
            <a:pPr marL="1290638" indent="-571500">
              <a:buFont typeface="+mj-ea"/>
              <a:buAutoNum type="ea1JpnChsDbPeriod"/>
            </a:pPr>
            <a:r>
              <a:rPr lang="zh-CN" altLang="en-US" sz="2800" dirty="0" smtClean="0"/>
              <a:t>系统推进时间安排</a:t>
            </a:r>
            <a:endParaRPr lang="zh-CN" altLang="en-US" sz="28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记账单打印</a:t>
            </a:r>
            <a:endParaRPr lang="zh-CN" altLang="en-US" dirty="0"/>
          </a:p>
        </p:txBody>
      </p:sp>
      <p:sp>
        <p:nvSpPr>
          <p:cNvPr id="3" name="日期占位符 2"/>
          <p:cNvSpPr>
            <a:spLocks noGrp="1"/>
          </p:cNvSpPr>
          <p:nvPr>
            <p:ph type="dt" sz="half" idx="10"/>
          </p:nvPr>
        </p:nvSpPr>
        <p:spPr/>
        <p:txBody>
          <a:bodyPr/>
          <a:lstStyle/>
          <a:p>
            <a:fld id="{251D5A47-00A5-4B5A-8C5F-72ABF9C7AD37}" type="datetime5">
              <a:rPr lang="zh-CN" altLang="en-US" smtClean="0"/>
              <a:pPr/>
              <a:t>2016/3/14</a:t>
            </a:fld>
            <a:endParaRPr lang="zh-CN" altLang="en-US" dirty="0"/>
          </a:p>
        </p:txBody>
      </p:sp>
      <p:sp>
        <p:nvSpPr>
          <p:cNvPr id="4" name="灯片编号占位符 3"/>
          <p:cNvSpPr>
            <a:spLocks noGrp="1"/>
          </p:cNvSpPr>
          <p:nvPr>
            <p:ph type="sldNum" sz="quarter" idx="12"/>
          </p:nvPr>
        </p:nvSpPr>
        <p:spPr/>
        <p:txBody>
          <a:bodyPr/>
          <a:lstStyle/>
          <a:p>
            <a:fld id="{6B71DB41-155D-470A-86A3-CDC8B0726665}" type="slidenum">
              <a:rPr lang="zh-CN" altLang="en-US" smtClean="0"/>
              <a:pPr/>
              <a:t>20</a:t>
            </a:fld>
            <a:endParaRPr lang="zh-CN" altLang="en-US"/>
          </a:p>
        </p:txBody>
      </p:sp>
      <p:sp>
        <p:nvSpPr>
          <p:cNvPr id="12" name="TextBox 11"/>
          <p:cNvSpPr txBox="1"/>
          <p:nvPr/>
        </p:nvSpPr>
        <p:spPr>
          <a:xfrm>
            <a:off x="683568" y="1124744"/>
            <a:ext cx="7632848" cy="464871"/>
          </a:xfrm>
          <a:prstGeom prst="rect">
            <a:avLst/>
          </a:prstGeom>
          <a:noFill/>
        </p:spPr>
        <p:txBody>
          <a:bodyPr wrap="square" rtlCol="0">
            <a:spAutoFit/>
          </a:bodyPr>
          <a:lstStyle/>
          <a:p>
            <a:pPr lvl="0">
              <a:lnSpc>
                <a:spcPct val="150000"/>
              </a:lnSpc>
            </a:pPr>
            <a:r>
              <a:rPr lang="en-US" altLang="zh-CN" dirty="0" smtClean="0"/>
              <a:t>                     </a:t>
            </a:r>
            <a:endParaRPr lang="zh-CN" altLang="zh-CN" dirty="0"/>
          </a:p>
        </p:txBody>
      </p:sp>
      <p:sp>
        <p:nvSpPr>
          <p:cNvPr id="5" name="矩形 4"/>
          <p:cNvSpPr/>
          <p:nvPr/>
        </p:nvSpPr>
        <p:spPr>
          <a:xfrm>
            <a:off x="899592" y="980728"/>
            <a:ext cx="7200800" cy="369332"/>
          </a:xfrm>
          <a:prstGeom prst="rect">
            <a:avLst/>
          </a:prstGeom>
        </p:spPr>
        <p:txBody>
          <a:bodyPr wrap="square">
            <a:spAutoFit/>
          </a:bodyPr>
          <a:lstStyle/>
          <a:p>
            <a:r>
              <a:rPr lang="en-US" altLang="zh-CN" dirty="0" smtClean="0"/>
              <a:t>         </a:t>
            </a:r>
            <a:r>
              <a:rPr lang="zh-CN" altLang="en-US" dirty="0" smtClean="0"/>
              <a:t>低值耐用品及材料购置登记单</a:t>
            </a:r>
            <a:endParaRPr lang="zh-CN" altLang="zh-CN" dirty="0"/>
          </a:p>
        </p:txBody>
      </p:sp>
      <p:pic>
        <p:nvPicPr>
          <p:cNvPr id="9" name="图片 8"/>
          <p:cNvPicPr/>
          <p:nvPr/>
        </p:nvPicPr>
        <p:blipFill>
          <a:blip r:embed="rId2"/>
          <a:stretch>
            <a:fillRect/>
          </a:stretch>
        </p:blipFill>
        <p:spPr>
          <a:xfrm>
            <a:off x="1979712" y="2420888"/>
            <a:ext cx="5274310" cy="2014220"/>
          </a:xfrm>
          <a:prstGeom prst="rect">
            <a:avLst/>
          </a:prstGeom>
        </p:spPr>
      </p:pic>
    </p:spTree>
    <p:extLst>
      <p:ext uri="{BB962C8B-B14F-4D97-AF65-F5344CB8AC3E}">
        <p14:creationId xmlns:p14="http://schemas.microsoft.com/office/powerpoint/2010/main" val="24547234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领用及盘库</a:t>
            </a:r>
            <a:endParaRPr lang="zh-CN" altLang="en-US" dirty="0"/>
          </a:p>
        </p:txBody>
      </p:sp>
      <p:sp>
        <p:nvSpPr>
          <p:cNvPr id="3" name="日期占位符 2"/>
          <p:cNvSpPr>
            <a:spLocks noGrp="1"/>
          </p:cNvSpPr>
          <p:nvPr>
            <p:ph type="dt" sz="half" idx="10"/>
          </p:nvPr>
        </p:nvSpPr>
        <p:spPr/>
        <p:txBody>
          <a:bodyPr/>
          <a:lstStyle/>
          <a:p>
            <a:fld id="{251D5A47-00A5-4B5A-8C5F-72ABF9C7AD37}" type="datetime5">
              <a:rPr lang="zh-CN" altLang="en-US" smtClean="0"/>
              <a:pPr/>
              <a:t>2016/3/14</a:t>
            </a:fld>
            <a:endParaRPr lang="zh-CN" altLang="en-US" dirty="0"/>
          </a:p>
        </p:txBody>
      </p:sp>
      <p:sp>
        <p:nvSpPr>
          <p:cNvPr id="4" name="灯片编号占位符 3"/>
          <p:cNvSpPr>
            <a:spLocks noGrp="1"/>
          </p:cNvSpPr>
          <p:nvPr>
            <p:ph type="sldNum" sz="quarter" idx="12"/>
          </p:nvPr>
        </p:nvSpPr>
        <p:spPr/>
        <p:txBody>
          <a:bodyPr/>
          <a:lstStyle/>
          <a:p>
            <a:fld id="{6B71DB41-155D-470A-86A3-CDC8B0726665}" type="slidenum">
              <a:rPr lang="zh-CN" altLang="en-US" smtClean="0"/>
              <a:pPr/>
              <a:t>21</a:t>
            </a:fld>
            <a:endParaRPr lang="zh-CN" altLang="en-US"/>
          </a:p>
        </p:txBody>
      </p:sp>
      <p:sp>
        <p:nvSpPr>
          <p:cNvPr id="7" name="TextBox 6"/>
          <p:cNvSpPr txBox="1"/>
          <p:nvPr/>
        </p:nvSpPr>
        <p:spPr>
          <a:xfrm>
            <a:off x="1115616" y="1052736"/>
            <a:ext cx="6984776" cy="1754326"/>
          </a:xfrm>
          <a:prstGeom prst="rect">
            <a:avLst/>
          </a:prstGeom>
          <a:noFill/>
        </p:spPr>
        <p:txBody>
          <a:bodyPr wrap="square" rtlCol="0">
            <a:spAutoFit/>
          </a:bodyPr>
          <a:lstStyle/>
          <a:p>
            <a:pPr>
              <a:lnSpc>
                <a:spcPct val="150000"/>
              </a:lnSpc>
            </a:pPr>
            <a:r>
              <a:rPr lang="en-US" altLang="zh-CN" dirty="0" smtClean="0"/>
              <a:t>         </a:t>
            </a:r>
            <a:r>
              <a:rPr lang="zh-CN" altLang="zh-CN" dirty="0" smtClean="0"/>
              <a:t>该</a:t>
            </a:r>
            <a:r>
              <a:rPr lang="zh-CN" altLang="zh-CN" dirty="0"/>
              <a:t>功能主要介绍的是材料已</a:t>
            </a:r>
            <a:r>
              <a:rPr lang="zh-CN" altLang="zh-CN" dirty="0" smtClean="0"/>
              <a:t>报销</a:t>
            </a:r>
            <a:r>
              <a:rPr lang="zh-CN" altLang="en-US" dirty="0"/>
              <a:t>后</a:t>
            </a:r>
            <a:r>
              <a:rPr lang="zh-CN" altLang="zh-CN" dirty="0" smtClean="0"/>
              <a:t>需要</a:t>
            </a:r>
            <a:r>
              <a:rPr lang="zh-CN" altLang="zh-CN" dirty="0"/>
              <a:t>使用时，须填写领用单，盘库数量大于（或小于）库存数量时需要修改（或删除）领用单记录。</a:t>
            </a:r>
          </a:p>
          <a:p>
            <a:pPr>
              <a:lnSpc>
                <a:spcPct val="150000"/>
              </a:lnSpc>
            </a:pPr>
            <a:endParaRPr lang="zh-CN" altLang="en-US" dirty="0"/>
          </a:p>
        </p:txBody>
      </p:sp>
      <p:pic>
        <p:nvPicPr>
          <p:cNvPr id="1026" name="Picture 2" descr="C:\Users\zyl\Desktop\QQ截图20160311111640.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5519" y="2636912"/>
            <a:ext cx="6744970" cy="2963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1276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领用及盘库</a:t>
            </a:r>
            <a:endParaRPr lang="zh-CN" altLang="en-US" dirty="0"/>
          </a:p>
        </p:txBody>
      </p:sp>
      <p:sp>
        <p:nvSpPr>
          <p:cNvPr id="3" name="日期占位符 2"/>
          <p:cNvSpPr>
            <a:spLocks noGrp="1"/>
          </p:cNvSpPr>
          <p:nvPr>
            <p:ph type="dt" sz="half" idx="10"/>
          </p:nvPr>
        </p:nvSpPr>
        <p:spPr/>
        <p:txBody>
          <a:bodyPr/>
          <a:lstStyle/>
          <a:p>
            <a:fld id="{251D5A47-00A5-4B5A-8C5F-72ABF9C7AD37}" type="datetime5">
              <a:rPr lang="zh-CN" altLang="en-US" smtClean="0"/>
              <a:pPr/>
              <a:t>2016/3/14</a:t>
            </a:fld>
            <a:endParaRPr lang="zh-CN" altLang="en-US" dirty="0"/>
          </a:p>
        </p:txBody>
      </p:sp>
      <p:sp>
        <p:nvSpPr>
          <p:cNvPr id="4" name="灯片编号占位符 3"/>
          <p:cNvSpPr>
            <a:spLocks noGrp="1"/>
          </p:cNvSpPr>
          <p:nvPr>
            <p:ph type="sldNum" sz="quarter" idx="12"/>
          </p:nvPr>
        </p:nvSpPr>
        <p:spPr/>
        <p:txBody>
          <a:bodyPr/>
          <a:lstStyle/>
          <a:p>
            <a:fld id="{6B71DB41-155D-470A-86A3-CDC8B0726665}" type="slidenum">
              <a:rPr lang="zh-CN" altLang="en-US" smtClean="0"/>
              <a:pPr/>
              <a:t>22</a:t>
            </a:fld>
            <a:endParaRPr lang="zh-CN" altLang="en-US"/>
          </a:p>
        </p:txBody>
      </p:sp>
      <p:sp>
        <p:nvSpPr>
          <p:cNvPr id="7" name="TextBox 6"/>
          <p:cNvSpPr txBox="1"/>
          <p:nvPr/>
        </p:nvSpPr>
        <p:spPr>
          <a:xfrm>
            <a:off x="1115616" y="1052736"/>
            <a:ext cx="6984776" cy="1754326"/>
          </a:xfrm>
          <a:prstGeom prst="rect">
            <a:avLst/>
          </a:prstGeom>
          <a:noFill/>
        </p:spPr>
        <p:txBody>
          <a:bodyPr wrap="square" rtlCol="0">
            <a:spAutoFit/>
          </a:bodyPr>
          <a:lstStyle/>
          <a:p>
            <a:pPr>
              <a:lnSpc>
                <a:spcPct val="150000"/>
              </a:lnSpc>
            </a:pPr>
            <a:r>
              <a:rPr lang="en-US" altLang="zh-CN" dirty="0" smtClean="0"/>
              <a:t>         </a:t>
            </a:r>
            <a:r>
              <a:rPr lang="zh-CN" altLang="zh-CN" dirty="0" smtClean="0"/>
              <a:t>该</a:t>
            </a:r>
            <a:r>
              <a:rPr lang="zh-CN" altLang="zh-CN" dirty="0"/>
              <a:t>功能主要介绍的是材料已</a:t>
            </a:r>
            <a:r>
              <a:rPr lang="zh-CN" altLang="zh-CN" dirty="0" smtClean="0"/>
              <a:t>报销</a:t>
            </a:r>
            <a:r>
              <a:rPr lang="zh-CN" altLang="en-US" dirty="0"/>
              <a:t>后</a:t>
            </a:r>
            <a:r>
              <a:rPr lang="zh-CN" altLang="zh-CN" dirty="0" smtClean="0"/>
              <a:t>需要</a:t>
            </a:r>
            <a:r>
              <a:rPr lang="zh-CN" altLang="zh-CN" dirty="0"/>
              <a:t>使用时，须填写领用单，盘库数量大于（或小于）库存数量时需要修改（或删除）领用单记录。</a:t>
            </a:r>
          </a:p>
          <a:p>
            <a:pPr>
              <a:lnSpc>
                <a:spcPct val="150000"/>
              </a:lnSpc>
            </a:pPr>
            <a:endParaRPr lang="zh-CN" altLang="en-US" dirty="0"/>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9632" y="2564904"/>
            <a:ext cx="6516216" cy="2672158"/>
          </a:xfrm>
          <a:prstGeom prst="rect">
            <a:avLst/>
          </a:prstGeom>
        </p:spPr>
      </p:pic>
    </p:spTree>
    <p:extLst>
      <p:ext uri="{BB962C8B-B14F-4D97-AF65-F5344CB8AC3E}">
        <p14:creationId xmlns:p14="http://schemas.microsoft.com/office/powerpoint/2010/main" val="14313398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领用及盘库</a:t>
            </a:r>
            <a:endParaRPr lang="zh-CN" altLang="en-US" dirty="0"/>
          </a:p>
        </p:txBody>
      </p:sp>
      <p:sp>
        <p:nvSpPr>
          <p:cNvPr id="3" name="日期占位符 2"/>
          <p:cNvSpPr>
            <a:spLocks noGrp="1"/>
          </p:cNvSpPr>
          <p:nvPr>
            <p:ph type="dt" sz="half" idx="10"/>
          </p:nvPr>
        </p:nvSpPr>
        <p:spPr/>
        <p:txBody>
          <a:bodyPr/>
          <a:lstStyle/>
          <a:p>
            <a:fld id="{251D5A47-00A5-4B5A-8C5F-72ABF9C7AD37}" type="datetime5">
              <a:rPr lang="zh-CN" altLang="en-US" smtClean="0"/>
              <a:pPr/>
              <a:t>2016/3/14</a:t>
            </a:fld>
            <a:endParaRPr lang="zh-CN" altLang="en-US" dirty="0"/>
          </a:p>
        </p:txBody>
      </p:sp>
      <p:sp>
        <p:nvSpPr>
          <p:cNvPr id="4" name="灯片编号占位符 3"/>
          <p:cNvSpPr>
            <a:spLocks noGrp="1"/>
          </p:cNvSpPr>
          <p:nvPr>
            <p:ph type="sldNum" sz="quarter" idx="12"/>
          </p:nvPr>
        </p:nvSpPr>
        <p:spPr/>
        <p:txBody>
          <a:bodyPr/>
          <a:lstStyle/>
          <a:p>
            <a:fld id="{6B71DB41-155D-470A-86A3-CDC8B0726665}" type="slidenum">
              <a:rPr lang="zh-CN" altLang="en-US" smtClean="0"/>
              <a:pPr/>
              <a:t>23</a:t>
            </a:fld>
            <a:endParaRPr lang="zh-CN" altLang="en-US"/>
          </a:p>
        </p:txBody>
      </p:sp>
      <p:sp>
        <p:nvSpPr>
          <p:cNvPr id="6" name="TextBox 5"/>
          <p:cNvSpPr txBox="1"/>
          <p:nvPr/>
        </p:nvSpPr>
        <p:spPr>
          <a:xfrm>
            <a:off x="1619672" y="1124744"/>
            <a:ext cx="6186309" cy="369332"/>
          </a:xfrm>
          <a:prstGeom prst="rect">
            <a:avLst/>
          </a:prstGeom>
          <a:noFill/>
        </p:spPr>
        <p:txBody>
          <a:bodyPr wrap="none" rtlCol="0">
            <a:spAutoFit/>
          </a:bodyPr>
          <a:lstStyle/>
          <a:p>
            <a:r>
              <a:rPr lang="zh-CN" altLang="en-US" dirty="0" smtClean="0"/>
              <a:t>点击“领用记录管理”页面可以实现对领用的资产进行管理</a:t>
            </a:r>
            <a:endParaRPr lang="zh-CN" altLang="en-US" dirty="0"/>
          </a:p>
        </p:txBody>
      </p:sp>
      <p:pic>
        <p:nvPicPr>
          <p:cNvPr id="8" name="图片 7"/>
          <p:cNvPicPr/>
          <p:nvPr/>
        </p:nvPicPr>
        <p:blipFill>
          <a:blip r:embed="rId2"/>
          <a:stretch>
            <a:fillRect/>
          </a:stretch>
        </p:blipFill>
        <p:spPr>
          <a:xfrm>
            <a:off x="1547664" y="1916832"/>
            <a:ext cx="6021531" cy="2672055"/>
          </a:xfrm>
          <a:prstGeom prst="rect">
            <a:avLst/>
          </a:prstGeom>
        </p:spPr>
      </p:pic>
    </p:spTree>
    <p:extLst>
      <p:ext uri="{BB962C8B-B14F-4D97-AF65-F5344CB8AC3E}">
        <p14:creationId xmlns:p14="http://schemas.microsoft.com/office/powerpoint/2010/main" val="5110495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领用及盘库</a:t>
            </a:r>
            <a:endParaRPr lang="zh-CN" altLang="en-US" dirty="0"/>
          </a:p>
        </p:txBody>
      </p:sp>
      <p:sp>
        <p:nvSpPr>
          <p:cNvPr id="3" name="日期占位符 2"/>
          <p:cNvSpPr>
            <a:spLocks noGrp="1"/>
          </p:cNvSpPr>
          <p:nvPr>
            <p:ph type="dt" sz="half" idx="10"/>
          </p:nvPr>
        </p:nvSpPr>
        <p:spPr/>
        <p:txBody>
          <a:bodyPr/>
          <a:lstStyle/>
          <a:p>
            <a:fld id="{251D5A47-00A5-4B5A-8C5F-72ABF9C7AD37}" type="datetime5">
              <a:rPr lang="zh-CN" altLang="en-US" smtClean="0"/>
              <a:pPr/>
              <a:t>2016/3/14</a:t>
            </a:fld>
            <a:endParaRPr lang="zh-CN" altLang="en-US" dirty="0"/>
          </a:p>
        </p:txBody>
      </p:sp>
      <p:sp>
        <p:nvSpPr>
          <p:cNvPr id="4" name="灯片编号占位符 3"/>
          <p:cNvSpPr>
            <a:spLocks noGrp="1"/>
          </p:cNvSpPr>
          <p:nvPr>
            <p:ph type="sldNum" sz="quarter" idx="12"/>
          </p:nvPr>
        </p:nvSpPr>
        <p:spPr/>
        <p:txBody>
          <a:bodyPr/>
          <a:lstStyle/>
          <a:p>
            <a:fld id="{6B71DB41-155D-470A-86A3-CDC8B0726665}" type="slidenum">
              <a:rPr lang="zh-CN" altLang="en-US" smtClean="0"/>
              <a:pPr/>
              <a:t>24</a:t>
            </a:fld>
            <a:endParaRPr lang="zh-CN" altLang="en-US"/>
          </a:p>
        </p:txBody>
      </p:sp>
      <p:sp>
        <p:nvSpPr>
          <p:cNvPr id="6" name="TextBox 5"/>
          <p:cNvSpPr txBox="1"/>
          <p:nvPr/>
        </p:nvSpPr>
        <p:spPr>
          <a:xfrm>
            <a:off x="1619672" y="1124744"/>
            <a:ext cx="5724644" cy="369332"/>
          </a:xfrm>
          <a:prstGeom prst="rect">
            <a:avLst/>
          </a:prstGeom>
          <a:noFill/>
        </p:spPr>
        <p:txBody>
          <a:bodyPr wrap="none" rtlCol="0">
            <a:spAutoFit/>
          </a:bodyPr>
          <a:lstStyle/>
          <a:p>
            <a:r>
              <a:rPr lang="zh-CN" altLang="en-US" dirty="0" smtClean="0"/>
              <a:t>点击物品名称上方的编号可以查看该物品的领用记录。</a:t>
            </a:r>
            <a:endParaRPr lang="zh-CN" altLang="en-US" dirty="0"/>
          </a:p>
        </p:txBody>
      </p:sp>
      <p:pic>
        <p:nvPicPr>
          <p:cNvPr id="8" name="图片 7"/>
          <p:cNvPicPr/>
          <p:nvPr/>
        </p:nvPicPr>
        <p:blipFill>
          <a:blip r:embed="rId2"/>
          <a:stretch>
            <a:fillRect/>
          </a:stretch>
        </p:blipFill>
        <p:spPr>
          <a:xfrm>
            <a:off x="1547664" y="1916832"/>
            <a:ext cx="6021531" cy="2672055"/>
          </a:xfrm>
          <a:prstGeom prst="rect">
            <a:avLst/>
          </a:prstGeom>
        </p:spPr>
      </p:pic>
    </p:spTree>
    <p:extLst>
      <p:ext uri="{BB962C8B-B14F-4D97-AF65-F5344CB8AC3E}">
        <p14:creationId xmlns:p14="http://schemas.microsoft.com/office/powerpoint/2010/main" val="19605849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领用及盘库</a:t>
            </a:r>
            <a:endParaRPr lang="zh-CN" altLang="en-US" dirty="0"/>
          </a:p>
        </p:txBody>
      </p:sp>
      <p:sp>
        <p:nvSpPr>
          <p:cNvPr id="3" name="日期占位符 2"/>
          <p:cNvSpPr>
            <a:spLocks noGrp="1"/>
          </p:cNvSpPr>
          <p:nvPr>
            <p:ph type="dt" sz="half" idx="10"/>
          </p:nvPr>
        </p:nvSpPr>
        <p:spPr/>
        <p:txBody>
          <a:bodyPr/>
          <a:lstStyle/>
          <a:p>
            <a:fld id="{251D5A47-00A5-4B5A-8C5F-72ABF9C7AD37}" type="datetime5">
              <a:rPr lang="zh-CN" altLang="en-US" smtClean="0"/>
              <a:pPr/>
              <a:t>2016/3/14</a:t>
            </a:fld>
            <a:endParaRPr lang="zh-CN" altLang="en-US" dirty="0"/>
          </a:p>
        </p:txBody>
      </p:sp>
      <p:sp>
        <p:nvSpPr>
          <p:cNvPr id="4" name="灯片编号占位符 3"/>
          <p:cNvSpPr>
            <a:spLocks noGrp="1"/>
          </p:cNvSpPr>
          <p:nvPr>
            <p:ph type="sldNum" sz="quarter" idx="12"/>
          </p:nvPr>
        </p:nvSpPr>
        <p:spPr/>
        <p:txBody>
          <a:bodyPr/>
          <a:lstStyle/>
          <a:p>
            <a:fld id="{6B71DB41-155D-470A-86A3-CDC8B0726665}" type="slidenum">
              <a:rPr lang="zh-CN" altLang="en-US" smtClean="0"/>
              <a:pPr/>
              <a:t>25</a:t>
            </a:fld>
            <a:endParaRPr lang="zh-CN" altLang="en-US"/>
          </a:p>
        </p:txBody>
      </p:sp>
      <p:sp>
        <p:nvSpPr>
          <p:cNvPr id="5" name="矩形 4"/>
          <p:cNvSpPr/>
          <p:nvPr/>
        </p:nvSpPr>
        <p:spPr>
          <a:xfrm>
            <a:off x="1043608" y="1124744"/>
            <a:ext cx="6912768" cy="923330"/>
          </a:xfrm>
          <a:prstGeom prst="rect">
            <a:avLst/>
          </a:prstGeom>
        </p:spPr>
        <p:txBody>
          <a:bodyPr wrap="square">
            <a:spAutoFit/>
          </a:bodyPr>
          <a:lstStyle/>
          <a:p>
            <a:pPr>
              <a:lnSpc>
                <a:spcPct val="150000"/>
              </a:lnSpc>
            </a:pPr>
            <a:r>
              <a:rPr lang="zh-CN" altLang="zh-CN" dirty="0"/>
              <a:t> </a:t>
            </a:r>
            <a:r>
              <a:rPr lang="en-US" altLang="zh-CN" dirty="0" smtClean="0"/>
              <a:t>        </a:t>
            </a:r>
            <a:r>
              <a:rPr lang="zh-CN" altLang="zh-CN" dirty="0" smtClean="0"/>
              <a:t>可</a:t>
            </a:r>
            <a:r>
              <a:rPr lang="zh-CN" altLang="zh-CN" dirty="0"/>
              <a:t>新建，继承任务，删除，修改，发布盘库任务，默认下发（逐级下发）盘库任务，或直接下发到普通用户，进行盘库。</a:t>
            </a:r>
          </a:p>
        </p:txBody>
      </p:sp>
      <p:pic>
        <p:nvPicPr>
          <p:cNvPr id="9" name="图片 8"/>
          <p:cNvPicPr/>
          <p:nvPr/>
        </p:nvPicPr>
        <p:blipFill>
          <a:blip r:embed="rId2"/>
          <a:stretch>
            <a:fillRect/>
          </a:stretch>
        </p:blipFill>
        <p:spPr>
          <a:xfrm>
            <a:off x="1802949" y="2504155"/>
            <a:ext cx="5274310" cy="1775460"/>
          </a:xfrm>
          <a:prstGeom prst="rect">
            <a:avLst/>
          </a:prstGeom>
        </p:spPr>
      </p:pic>
    </p:spTree>
    <p:extLst>
      <p:ext uri="{BB962C8B-B14F-4D97-AF65-F5344CB8AC3E}">
        <p14:creationId xmlns:p14="http://schemas.microsoft.com/office/powerpoint/2010/main" val="29330389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领用及盘库</a:t>
            </a:r>
            <a:endParaRPr lang="zh-CN" altLang="en-US" dirty="0"/>
          </a:p>
        </p:txBody>
      </p:sp>
      <p:sp>
        <p:nvSpPr>
          <p:cNvPr id="3" name="日期占位符 2"/>
          <p:cNvSpPr>
            <a:spLocks noGrp="1"/>
          </p:cNvSpPr>
          <p:nvPr>
            <p:ph type="dt" sz="half" idx="10"/>
          </p:nvPr>
        </p:nvSpPr>
        <p:spPr/>
        <p:txBody>
          <a:bodyPr/>
          <a:lstStyle/>
          <a:p>
            <a:fld id="{251D5A47-00A5-4B5A-8C5F-72ABF9C7AD37}" type="datetime5">
              <a:rPr lang="zh-CN" altLang="en-US" smtClean="0"/>
              <a:pPr/>
              <a:t>2016/3/14</a:t>
            </a:fld>
            <a:endParaRPr lang="zh-CN" altLang="en-US" dirty="0"/>
          </a:p>
        </p:txBody>
      </p:sp>
      <p:sp>
        <p:nvSpPr>
          <p:cNvPr id="4" name="灯片编号占位符 3"/>
          <p:cNvSpPr>
            <a:spLocks noGrp="1"/>
          </p:cNvSpPr>
          <p:nvPr>
            <p:ph type="sldNum" sz="quarter" idx="12"/>
          </p:nvPr>
        </p:nvSpPr>
        <p:spPr/>
        <p:txBody>
          <a:bodyPr/>
          <a:lstStyle/>
          <a:p>
            <a:fld id="{6B71DB41-155D-470A-86A3-CDC8B0726665}" type="slidenum">
              <a:rPr lang="zh-CN" altLang="en-US" smtClean="0"/>
              <a:pPr/>
              <a:t>26</a:t>
            </a:fld>
            <a:endParaRPr lang="zh-CN" altLang="en-US"/>
          </a:p>
        </p:txBody>
      </p:sp>
      <p:sp>
        <p:nvSpPr>
          <p:cNvPr id="5" name="矩形 4"/>
          <p:cNvSpPr/>
          <p:nvPr/>
        </p:nvSpPr>
        <p:spPr>
          <a:xfrm>
            <a:off x="2051720" y="1125363"/>
            <a:ext cx="5976664" cy="369332"/>
          </a:xfrm>
          <a:prstGeom prst="rect">
            <a:avLst/>
          </a:prstGeom>
        </p:spPr>
        <p:txBody>
          <a:bodyPr wrap="square">
            <a:spAutoFit/>
          </a:bodyPr>
          <a:lstStyle/>
          <a:p>
            <a:r>
              <a:rPr lang="zh-CN" altLang="zh-CN" dirty="0"/>
              <a:t>点击‘新建盘库任务’，进入盘库任务添加</a:t>
            </a:r>
            <a:r>
              <a:rPr lang="zh-CN" altLang="zh-CN" dirty="0" smtClean="0"/>
              <a:t>界面</a:t>
            </a:r>
            <a:endParaRPr lang="zh-CN" altLang="zh-CN" dirty="0"/>
          </a:p>
        </p:txBody>
      </p:sp>
      <p:pic>
        <p:nvPicPr>
          <p:cNvPr id="8" name="图片 7"/>
          <p:cNvPicPr/>
          <p:nvPr/>
        </p:nvPicPr>
        <p:blipFill>
          <a:blip r:embed="rId2"/>
          <a:stretch>
            <a:fillRect/>
          </a:stretch>
        </p:blipFill>
        <p:spPr>
          <a:xfrm>
            <a:off x="1934845" y="1988840"/>
            <a:ext cx="5274310" cy="3063875"/>
          </a:xfrm>
          <a:prstGeom prst="rect">
            <a:avLst/>
          </a:prstGeom>
        </p:spPr>
      </p:pic>
    </p:spTree>
    <p:extLst>
      <p:ext uri="{BB962C8B-B14F-4D97-AF65-F5344CB8AC3E}">
        <p14:creationId xmlns:p14="http://schemas.microsoft.com/office/powerpoint/2010/main" val="23479968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领用及盘库</a:t>
            </a:r>
            <a:endParaRPr lang="zh-CN" altLang="en-US" dirty="0"/>
          </a:p>
        </p:txBody>
      </p:sp>
      <p:sp>
        <p:nvSpPr>
          <p:cNvPr id="3" name="日期占位符 2"/>
          <p:cNvSpPr>
            <a:spLocks noGrp="1"/>
          </p:cNvSpPr>
          <p:nvPr>
            <p:ph type="dt" sz="half" idx="10"/>
          </p:nvPr>
        </p:nvSpPr>
        <p:spPr/>
        <p:txBody>
          <a:bodyPr/>
          <a:lstStyle/>
          <a:p>
            <a:fld id="{251D5A47-00A5-4B5A-8C5F-72ABF9C7AD37}" type="datetime5">
              <a:rPr lang="zh-CN" altLang="en-US" smtClean="0"/>
              <a:pPr/>
              <a:t>2016/3/14</a:t>
            </a:fld>
            <a:endParaRPr lang="zh-CN" altLang="en-US" dirty="0"/>
          </a:p>
        </p:txBody>
      </p:sp>
      <p:sp>
        <p:nvSpPr>
          <p:cNvPr id="4" name="灯片编号占位符 3"/>
          <p:cNvSpPr>
            <a:spLocks noGrp="1"/>
          </p:cNvSpPr>
          <p:nvPr>
            <p:ph type="sldNum" sz="quarter" idx="12"/>
          </p:nvPr>
        </p:nvSpPr>
        <p:spPr/>
        <p:txBody>
          <a:bodyPr/>
          <a:lstStyle/>
          <a:p>
            <a:fld id="{6B71DB41-155D-470A-86A3-CDC8B0726665}" type="slidenum">
              <a:rPr lang="zh-CN" altLang="en-US" smtClean="0"/>
              <a:pPr/>
              <a:t>27</a:t>
            </a:fld>
            <a:endParaRPr lang="zh-CN" altLang="en-US"/>
          </a:p>
        </p:txBody>
      </p:sp>
      <p:sp>
        <p:nvSpPr>
          <p:cNvPr id="5" name="矩形 4"/>
          <p:cNvSpPr/>
          <p:nvPr/>
        </p:nvSpPr>
        <p:spPr>
          <a:xfrm>
            <a:off x="2286000" y="1124744"/>
            <a:ext cx="4572000" cy="369332"/>
          </a:xfrm>
          <a:prstGeom prst="rect">
            <a:avLst/>
          </a:prstGeom>
        </p:spPr>
        <p:txBody>
          <a:bodyPr>
            <a:spAutoFit/>
          </a:bodyPr>
          <a:lstStyle/>
          <a:p>
            <a:r>
              <a:rPr lang="zh-CN" altLang="zh-CN" dirty="0"/>
              <a:t>点击‘修改’，进入盘库修改</a:t>
            </a:r>
            <a:r>
              <a:rPr lang="zh-CN" altLang="zh-CN" dirty="0" smtClean="0"/>
              <a:t>界面</a:t>
            </a:r>
            <a:endParaRPr lang="zh-CN" altLang="zh-CN" dirty="0"/>
          </a:p>
        </p:txBody>
      </p:sp>
      <p:pic>
        <p:nvPicPr>
          <p:cNvPr id="7" name="图片 6"/>
          <p:cNvPicPr/>
          <p:nvPr/>
        </p:nvPicPr>
        <p:blipFill>
          <a:blip r:embed="rId2"/>
          <a:stretch>
            <a:fillRect/>
          </a:stretch>
        </p:blipFill>
        <p:spPr>
          <a:xfrm>
            <a:off x="1934845" y="1857692"/>
            <a:ext cx="5274310" cy="3142615"/>
          </a:xfrm>
          <a:prstGeom prst="rect">
            <a:avLst/>
          </a:prstGeom>
        </p:spPr>
      </p:pic>
    </p:spTree>
    <p:extLst>
      <p:ext uri="{BB962C8B-B14F-4D97-AF65-F5344CB8AC3E}">
        <p14:creationId xmlns:p14="http://schemas.microsoft.com/office/powerpoint/2010/main" val="39680049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领用及盘库</a:t>
            </a:r>
            <a:endParaRPr lang="zh-CN" altLang="en-US" dirty="0"/>
          </a:p>
        </p:txBody>
      </p:sp>
      <p:sp>
        <p:nvSpPr>
          <p:cNvPr id="3" name="日期占位符 2"/>
          <p:cNvSpPr>
            <a:spLocks noGrp="1"/>
          </p:cNvSpPr>
          <p:nvPr>
            <p:ph type="dt" sz="half" idx="10"/>
          </p:nvPr>
        </p:nvSpPr>
        <p:spPr/>
        <p:txBody>
          <a:bodyPr/>
          <a:lstStyle/>
          <a:p>
            <a:fld id="{251D5A47-00A5-4B5A-8C5F-72ABF9C7AD37}" type="datetime5">
              <a:rPr lang="zh-CN" altLang="en-US" smtClean="0"/>
              <a:pPr/>
              <a:t>2016/3/14</a:t>
            </a:fld>
            <a:endParaRPr lang="zh-CN" altLang="en-US" dirty="0"/>
          </a:p>
        </p:txBody>
      </p:sp>
      <p:sp>
        <p:nvSpPr>
          <p:cNvPr id="4" name="灯片编号占位符 3"/>
          <p:cNvSpPr>
            <a:spLocks noGrp="1"/>
          </p:cNvSpPr>
          <p:nvPr>
            <p:ph type="sldNum" sz="quarter" idx="12"/>
          </p:nvPr>
        </p:nvSpPr>
        <p:spPr/>
        <p:txBody>
          <a:bodyPr/>
          <a:lstStyle/>
          <a:p>
            <a:fld id="{6B71DB41-155D-470A-86A3-CDC8B0726665}" type="slidenum">
              <a:rPr lang="zh-CN" altLang="en-US" smtClean="0"/>
              <a:pPr/>
              <a:t>28</a:t>
            </a:fld>
            <a:endParaRPr lang="zh-CN" altLang="en-US"/>
          </a:p>
        </p:txBody>
      </p:sp>
      <p:sp>
        <p:nvSpPr>
          <p:cNvPr id="5" name="矩形 4"/>
          <p:cNvSpPr/>
          <p:nvPr/>
        </p:nvSpPr>
        <p:spPr>
          <a:xfrm>
            <a:off x="2339752" y="1125363"/>
            <a:ext cx="4572000" cy="369332"/>
          </a:xfrm>
          <a:prstGeom prst="rect">
            <a:avLst/>
          </a:prstGeom>
        </p:spPr>
        <p:txBody>
          <a:bodyPr>
            <a:spAutoFit/>
          </a:bodyPr>
          <a:lstStyle/>
          <a:p>
            <a:r>
              <a:rPr lang="zh-CN" altLang="zh-CN" dirty="0"/>
              <a:t>点击‘修改’，进入盘库修改</a:t>
            </a:r>
            <a:r>
              <a:rPr lang="zh-CN" altLang="zh-CN" dirty="0" smtClean="0"/>
              <a:t>界面</a:t>
            </a:r>
            <a:endParaRPr lang="zh-CN" altLang="zh-CN" dirty="0"/>
          </a:p>
        </p:txBody>
      </p:sp>
      <p:pic>
        <p:nvPicPr>
          <p:cNvPr id="8" name="图片 7"/>
          <p:cNvPicPr/>
          <p:nvPr/>
        </p:nvPicPr>
        <p:blipFill>
          <a:blip r:embed="rId2"/>
          <a:stretch>
            <a:fillRect/>
          </a:stretch>
        </p:blipFill>
        <p:spPr>
          <a:xfrm>
            <a:off x="1934845" y="1857692"/>
            <a:ext cx="5274310" cy="3142615"/>
          </a:xfrm>
          <a:prstGeom prst="rect">
            <a:avLst/>
          </a:prstGeom>
        </p:spPr>
      </p:pic>
    </p:spTree>
    <p:extLst>
      <p:ext uri="{BB962C8B-B14F-4D97-AF65-F5344CB8AC3E}">
        <p14:creationId xmlns:p14="http://schemas.microsoft.com/office/powerpoint/2010/main" val="13295026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领用及盘库</a:t>
            </a:r>
            <a:endParaRPr lang="zh-CN" altLang="en-US" dirty="0"/>
          </a:p>
        </p:txBody>
      </p:sp>
      <p:sp>
        <p:nvSpPr>
          <p:cNvPr id="3" name="日期占位符 2"/>
          <p:cNvSpPr>
            <a:spLocks noGrp="1"/>
          </p:cNvSpPr>
          <p:nvPr>
            <p:ph type="dt" sz="half" idx="10"/>
          </p:nvPr>
        </p:nvSpPr>
        <p:spPr/>
        <p:txBody>
          <a:bodyPr/>
          <a:lstStyle/>
          <a:p>
            <a:fld id="{251D5A47-00A5-4B5A-8C5F-72ABF9C7AD37}" type="datetime5">
              <a:rPr lang="zh-CN" altLang="en-US" smtClean="0"/>
              <a:pPr/>
              <a:t>2016/3/14</a:t>
            </a:fld>
            <a:endParaRPr lang="zh-CN" altLang="en-US" dirty="0"/>
          </a:p>
        </p:txBody>
      </p:sp>
      <p:sp>
        <p:nvSpPr>
          <p:cNvPr id="4" name="灯片编号占位符 3"/>
          <p:cNvSpPr>
            <a:spLocks noGrp="1"/>
          </p:cNvSpPr>
          <p:nvPr>
            <p:ph type="sldNum" sz="quarter" idx="12"/>
          </p:nvPr>
        </p:nvSpPr>
        <p:spPr/>
        <p:txBody>
          <a:bodyPr/>
          <a:lstStyle/>
          <a:p>
            <a:fld id="{6B71DB41-155D-470A-86A3-CDC8B0726665}" type="slidenum">
              <a:rPr lang="zh-CN" altLang="en-US" smtClean="0"/>
              <a:pPr/>
              <a:t>29</a:t>
            </a:fld>
            <a:endParaRPr lang="zh-CN" altLang="en-US"/>
          </a:p>
        </p:txBody>
      </p:sp>
      <p:sp>
        <p:nvSpPr>
          <p:cNvPr id="5" name="矩形 4"/>
          <p:cNvSpPr/>
          <p:nvPr/>
        </p:nvSpPr>
        <p:spPr>
          <a:xfrm>
            <a:off x="1691679" y="1124744"/>
            <a:ext cx="5760641" cy="646331"/>
          </a:xfrm>
          <a:prstGeom prst="rect">
            <a:avLst/>
          </a:prstGeom>
        </p:spPr>
        <p:txBody>
          <a:bodyPr wrap="square">
            <a:spAutoFit/>
          </a:bodyPr>
          <a:lstStyle/>
          <a:p>
            <a:r>
              <a:rPr lang="zh-CN" altLang="en-US" dirty="0" smtClean="0"/>
              <a:t>        用户接到盘库任务后，对库存实物进行盘点，并在网上录入信息后提交</a:t>
            </a:r>
            <a:endParaRPr lang="zh-CN" altLang="zh-CN" dirty="0"/>
          </a:p>
        </p:txBody>
      </p:sp>
      <p:pic>
        <p:nvPicPr>
          <p:cNvPr id="7" name="图片 6"/>
          <p:cNvPicPr/>
          <p:nvPr/>
        </p:nvPicPr>
        <p:blipFill>
          <a:blip r:embed="rId2"/>
          <a:stretch>
            <a:fillRect/>
          </a:stretch>
        </p:blipFill>
        <p:spPr>
          <a:xfrm>
            <a:off x="1934845" y="2283460"/>
            <a:ext cx="5274310" cy="2291080"/>
          </a:xfrm>
          <a:prstGeom prst="rect">
            <a:avLst/>
          </a:prstGeom>
        </p:spPr>
      </p:pic>
    </p:spTree>
    <p:extLst>
      <p:ext uri="{BB962C8B-B14F-4D97-AF65-F5344CB8AC3E}">
        <p14:creationId xmlns:p14="http://schemas.microsoft.com/office/powerpoint/2010/main" val="41206534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A0CF7A8-7139-485C-B98D-68F9897E97D5}" type="datetime5">
              <a:rPr lang="zh-CN" altLang="en-US" smtClean="0"/>
              <a:pPr/>
              <a:t>2016/3/14</a:t>
            </a:fld>
            <a:endParaRPr lang="zh-CN" altLang="en-US"/>
          </a:p>
        </p:txBody>
      </p:sp>
      <p:sp>
        <p:nvSpPr>
          <p:cNvPr id="3" name="灯片编号占位符 2"/>
          <p:cNvSpPr>
            <a:spLocks noGrp="1"/>
          </p:cNvSpPr>
          <p:nvPr>
            <p:ph type="sldNum" sz="quarter" idx="12"/>
          </p:nvPr>
        </p:nvSpPr>
        <p:spPr/>
        <p:txBody>
          <a:bodyPr/>
          <a:lstStyle/>
          <a:p>
            <a:fld id="{6B71DB41-155D-470A-86A3-CDC8B0726665}" type="slidenum">
              <a:rPr lang="zh-CN" altLang="en-US" smtClean="0"/>
              <a:pPr/>
              <a:t>3</a:t>
            </a:fld>
            <a:endParaRPr lang="zh-CN" altLang="en-US"/>
          </a:p>
        </p:txBody>
      </p:sp>
      <p:sp>
        <p:nvSpPr>
          <p:cNvPr id="4" name="标题 3"/>
          <p:cNvSpPr>
            <a:spLocks noGrp="1"/>
          </p:cNvSpPr>
          <p:nvPr>
            <p:ph type="title"/>
          </p:nvPr>
        </p:nvSpPr>
        <p:spPr/>
        <p:txBody>
          <a:bodyPr/>
          <a:lstStyle/>
          <a:p>
            <a:pPr marL="719138"/>
            <a:r>
              <a:rPr lang="zh-CN" altLang="en-US" sz="3600" dirty="0" smtClean="0"/>
              <a:t>一、政策新解</a:t>
            </a:r>
            <a:endParaRPr lang="zh-CN" altLang="en-US" sz="3600" dirty="0"/>
          </a:p>
        </p:txBody>
      </p:sp>
    </p:spTree>
    <p:extLst>
      <p:ext uri="{BB962C8B-B14F-4D97-AF65-F5344CB8AC3E}">
        <p14:creationId xmlns:p14="http://schemas.microsoft.com/office/powerpoint/2010/main" val="39651484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残留处置管理</a:t>
            </a:r>
            <a:endParaRPr lang="zh-CN" altLang="en-US" dirty="0"/>
          </a:p>
        </p:txBody>
      </p:sp>
      <p:sp>
        <p:nvSpPr>
          <p:cNvPr id="3" name="日期占位符 2"/>
          <p:cNvSpPr>
            <a:spLocks noGrp="1"/>
          </p:cNvSpPr>
          <p:nvPr>
            <p:ph type="dt" sz="half" idx="10"/>
          </p:nvPr>
        </p:nvSpPr>
        <p:spPr/>
        <p:txBody>
          <a:bodyPr/>
          <a:lstStyle/>
          <a:p>
            <a:fld id="{251D5A47-00A5-4B5A-8C5F-72ABF9C7AD37}" type="datetime5">
              <a:rPr lang="zh-CN" altLang="en-US" smtClean="0"/>
              <a:pPr/>
              <a:t>2016/3/14</a:t>
            </a:fld>
            <a:endParaRPr lang="zh-CN" altLang="en-US" dirty="0"/>
          </a:p>
        </p:txBody>
      </p:sp>
      <p:sp>
        <p:nvSpPr>
          <p:cNvPr id="4" name="灯片编号占位符 3"/>
          <p:cNvSpPr>
            <a:spLocks noGrp="1"/>
          </p:cNvSpPr>
          <p:nvPr>
            <p:ph type="sldNum" sz="quarter" idx="12"/>
          </p:nvPr>
        </p:nvSpPr>
        <p:spPr/>
        <p:txBody>
          <a:bodyPr/>
          <a:lstStyle/>
          <a:p>
            <a:fld id="{6B71DB41-155D-470A-86A3-CDC8B0726665}" type="slidenum">
              <a:rPr lang="zh-CN" altLang="en-US" smtClean="0"/>
              <a:pPr/>
              <a:t>30</a:t>
            </a:fld>
            <a:endParaRPr lang="zh-CN" altLang="en-US"/>
          </a:p>
        </p:txBody>
      </p:sp>
      <p:sp>
        <p:nvSpPr>
          <p:cNvPr id="5" name="矩形 4"/>
          <p:cNvSpPr/>
          <p:nvPr/>
        </p:nvSpPr>
        <p:spPr>
          <a:xfrm>
            <a:off x="755576" y="823529"/>
            <a:ext cx="7776864" cy="2169825"/>
          </a:xfrm>
          <a:prstGeom prst="rect">
            <a:avLst/>
          </a:prstGeom>
        </p:spPr>
        <p:txBody>
          <a:bodyPr wrap="square">
            <a:spAutoFit/>
          </a:bodyPr>
          <a:lstStyle/>
          <a:p>
            <a:pPr>
              <a:lnSpc>
                <a:spcPct val="150000"/>
              </a:lnSpc>
            </a:pPr>
            <a:r>
              <a:rPr lang="en-US" altLang="zh-CN" dirty="0" smtClean="0"/>
              <a:t>         </a:t>
            </a:r>
            <a:r>
              <a:rPr lang="zh-CN" altLang="zh-CN" dirty="0" smtClean="0"/>
              <a:t>领</a:t>
            </a:r>
            <a:r>
              <a:rPr lang="zh-CN" altLang="zh-CN" dirty="0"/>
              <a:t>用的物品使用结束后，残存物如果具有“回收价值或危险性”，需要添加处置申请并提交至资产处在线审批，当审批结果为“自行处理时”，需要物品领用人添加处置结果，当审批结果为“学校集中处理”，则由资产处管理员录入处置结果</a:t>
            </a:r>
            <a:r>
              <a:rPr lang="zh-CN" altLang="zh-CN" dirty="0" smtClean="0"/>
              <a:t>；如果</a:t>
            </a:r>
            <a:r>
              <a:rPr lang="zh-CN" altLang="zh-CN" dirty="0"/>
              <a:t>残存物没有“回收价值或危险性”，就不需要处置了。</a:t>
            </a:r>
          </a:p>
        </p:txBody>
      </p:sp>
      <p:pic>
        <p:nvPicPr>
          <p:cNvPr id="8" name="图片 7"/>
          <p:cNvPicPr/>
          <p:nvPr/>
        </p:nvPicPr>
        <p:blipFill>
          <a:blip r:embed="rId2"/>
          <a:stretch>
            <a:fillRect/>
          </a:stretch>
        </p:blipFill>
        <p:spPr>
          <a:xfrm>
            <a:off x="1665080" y="2993354"/>
            <a:ext cx="5274310" cy="2797810"/>
          </a:xfrm>
          <a:prstGeom prst="rect">
            <a:avLst/>
          </a:prstGeom>
        </p:spPr>
      </p:pic>
    </p:spTree>
    <p:extLst>
      <p:ext uri="{BB962C8B-B14F-4D97-AF65-F5344CB8AC3E}">
        <p14:creationId xmlns:p14="http://schemas.microsoft.com/office/powerpoint/2010/main" val="7110848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残留处置管理</a:t>
            </a:r>
            <a:endParaRPr lang="zh-CN" altLang="en-US" dirty="0"/>
          </a:p>
        </p:txBody>
      </p:sp>
      <p:sp>
        <p:nvSpPr>
          <p:cNvPr id="3" name="日期占位符 2"/>
          <p:cNvSpPr>
            <a:spLocks noGrp="1"/>
          </p:cNvSpPr>
          <p:nvPr>
            <p:ph type="dt" sz="half" idx="10"/>
          </p:nvPr>
        </p:nvSpPr>
        <p:spPr/>
        <p:txBody>
          <a:bodyPr/>
          <a:lstStyle/>
          <a:p>
            <a:fld id="{251D5A47-00A5-4B5A-8C5F-72ABF9C7AD37}" type="datetime5">
              <a:rPr lang="zh-CN" altLang="en-US" smtClean="0"/>
              <a:pPr/>
              <a:t>2016/3/14</a:t>
            </a:fld>
            <a:endParaRPr lang="zh-CN" altLang="en-US" dirty="0"/>
          </a:p>
        </p:txBody>
      </p:sp>
      <p:sp>
        <p:nvSpPr>
          <p:cNvPr id="4" name="灯片编号占位符 3"/>
          <p:cNvSpPr>
            <a:spLocks noGrp="1"/>
          </p:cNvSpPr>
          <p:nvPr>
            <p:ph type="sldNum" sz="quarter" idx="12"/>
          </p:nvPr>
        </p:nvSpPr>
        <p:spPr/>
        <p:txBody>
          <a:bodyPr/>
          <a:lstStyle/>
          <a:p>
            <a:fld id="{6B71DB41-155D-470A-86A3-CDC8B0726665}" type="slidenum">
              <a:rPr lang="zh-CN" altLang="en-US" smtClean="0"/>
              <a:pPr/>
              <a:t>31</a:t>
            </a:fld>
            <a:endParaRPr lang="zh-CN" altLang="en-US"/>
          </a:p>
        </p:txBody>
      </p:sp>
      <p:sp>
        <p:nvSpPr>
          <p:cNvPr id="7" name="矩形 6"/>
          <p:cNvSpPr/>
          <p:nvPr/>
        </p:nvSpPr>
        <p:spPr>
          <a:xfrm>
            <a:off x="1187624" y="1268760"/>
            <a:ext cx="7056784" cy="923330"/>
          </a:xfrm>
          <a:prstGeom prst="rect">
            <a:avLst/>
          </a:prstGeom>
        </p:spPr>
        <p:txBody>
          <a:bodyPr wrap="square">
            <a:spAutoFit/>
          </a:bodyPr>
          <a:lstStyle/>
          <a:p>
            <a:pPr>
              <a:lnSpc>
                <a:spcPct val="150000"/>
              </a:lnSpc>
            </a:pPr>
            <a:r>
              <a:rPr lang="en-US" altLang="zh-CN" dirty="0" smtClean="0"/>
              <a:t>        </a:t>
            </a:r>
            <a:r>
              <a:rPr lang="zh-CN" altLang="zh-CN" dirty="0" smtClean="0"/>
              <a:t>您</a:t>
            </a:r>
            <a:r>
              <a:rPr lang="zh-CN" altLang="zh-CN" dirty="0"/>
              <a:t>登陆系统后进入：处置申请管理</a:t>
            </a:r>
            <a:r>
              <a:rPr lang="en-US" altLang="zh-CN" dirty="0"/>
              <a:t>—</a:t>
            </a:r>
            <a:r>
              <a:rPr lang="zh-CN" altLang="zh-CN" dirty="0"/>
              <a:t>材料处置申请页面，此页面默认显示本人所领用的物品信息，选择所要处置的物品加入申请</a:t>
            </a:r>
            <a:r>
              <a:rPr lang="zh-CN" altLang="zh-CN" dirty="0" smtClean="0"/>
              <a:t>单</a:t>
            </a:r>
            <a:r>
              <a:rPr lang="zh-CN" altLang="en-US" dirty="0"/>
              <a:t>。</a:t>
            </a:r>
            <a:endParaRPr lang="zh-CN" altLang="zh-CN" dirty="0"/>
          </a:p>
        </p:txBody>
      </p:sp>
      <p:pic>
        <p:nvPicPr>
          <p:cNvPr id="9" name="图片 8"/>
          <p:cNvPicPr/>
          <p:nvPr/>
        </p:nvPicPr>
        <p:blipFill>
          <a:blip r:embed="rId2"/>
          <a:stretch>
            <a:fillRect/>
          </a:stretch>
        </p:blipFill>
        <p:spPr>
          <a:xfrm>
            <a:off x="1900601" y="2852936"/>
            <a:ext cx="5589483" cy="1944216"/>
          </a:xfrm>
          <a:prstGeom prst="rect">
            <a:avLst/>
          </a:prstGeom>
        </p:spPr>
      </p:pic>
    </p:spTree>
    <p:extLst>
      <p:ext uri="{BB962C8B-B14F-4D97-AF65-F5344CB8AC3E}">
        <p14:creationId xmlns:p14="http://schemas.microsoft.com/office/powerpoint/2010/main" val="39845756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残留处置管理</a:t>
            </a:r>
            <a:endParaRPr lang="zh-CN" altLang="en-US" dirty="0"/>
          </a:p>
        </p:txBody>
      </p:sp>
      <p:sp>
        <p:nvSpPr>
          <p:cNvPr id="3" name="日期占位符 2"/>
          <p:cNvSpPr>
            <a:spLocks noGrp="1"/>
          </p:cNvSpPr>
          <p:nvPr>
            <p:ph type="dt" sz="half" idx="10"/>
          </p:nvPr>
        </p:nvSpPr>
        <p:spPr/>
        <p:txBody>
          <a:bodyPr/>
          <a:lstStyle/>
          <a:p>
            <a:fld id="{251D5A47-00A5-4B5A-8C5F-72ABF9C7AD37}" type="datetime5">
              <a:rPr lang="zh-CN" altLang="en-US" smtClean="0"/>
              <a:pPr/>
              <a:t>2016/3/14</a:t>
            </a:fld>
            <a:endParaRPr lang="zh-CN" altLang="en-US" dirty="0"/>
          </a:p>
        </p:txBody>
      </p:sp>
      <p:sp>
        <p:nvSpPr>
          <p:cNvPr id="4" name="灯片编号占位符 3"/>
          <p:cNvSpPr>
            <a:spLocks noGrp="1"/>
          </p:cNvSpPr>
          <p:nvPr>
            <p:ph type="sldNum" sz="quarter" idx="12"/>
          </p:nvPr>
        </p:nvSpPr>
        <p:spPr/>
        <p:txBody>
          <a:bodyPr/>
          <a:lstStyle/>
          <a:p>
            <a:fld id="{6B71DB41-155D-470A-86A3-CDC8B0726665}" type="slidenum">
              <a:rPr lang="zh-CN" altLang="en-US" smtClean="0"/>
              <a:pPr/>
              <a:t>32</a:t>
            </a:fld>
            <a:endParaRPr lang="zh-CN" altLang="en-US"/>
          </a:p>
        </p:txBody>
      </p:sp>
      <p:sp>
        <p:nvSpPr>
          <p:cNvPr id="7" name="矩形 6"/>
          <p:cNvSpPr/>
          <p:nvPr/>
        </p:nvSpPr>
        <p:spPr>
          <a:xfrm>
            <a:off x="1763687" y="1268760"/>
            <a:ext cx="6093539" cy="369332"/>
          </a:xfrm>
          <a:prstGeom prst="rect">
            <a:avLst/>
          </a:prstGeom>
        </p:spPr>
        <p:txBody>
          <a:bodyPr wrap="square">
            <a:spAutoFit/>
          </a:bodyPr>
          <a:lstStyle/>
          <a:p>
            <a:r>
              <a:rPr lang="en-US" altLang="zh-CN" dirty="0" smtClean="0"/>
              <a:t>   </a:t>
            </a:r>
            <a:r>
              <a:rPr lang="zh-CN" altLang="zh-CN" dirty="0" smtClean="0"/>
              <a:t>点击</a:t>
            </a:r>
            <a:r>
              <a:rPr lang="zh-CN" altLang="zh-CN" dirty="0"/>
              <a:t>‘下一步’进入残留处置申请界面，填写申请</a:t>
            </a:r>
            <a:r>
              <a:rPr lang="zh-CN" altLang="zh-CN" dirty="0" smtClean="0"/>
              <a:t>信息</a:t>
            </a:r>
            <a:endParaRPr lang="zh-CN" altLang="zh-CN" dirty="0"/>
          </a:p>
        </p:txBody>
      </p:sp>
      <p:pic>
        <p:nvPicPr>
          <p:cNvPr id="8" name="图片 7"/>
          <p:cNvPicPr/>
          <p:nvPr/>
        </p:nvPicPr>
        <p:blipFill>
          <a:blip r:embed="rId2"/>
          <a:stretch>
            <a:fillRect/>
          </a:stretch>
        </p:blipFill>
        <p:spPr>
          <a:xfrm>
            <a:off x="1934845" y="2002155"/>
            <a:ext cx="5274310" cy="2853690"/>
          </a:xfrm>
          <a:prstGeom prst="rect">
            <a:avLst/>
          </a:prstGeom>
        </p:spPr>
      </p:pic>
    </p:spTree>
    <p:extLst>
      <p:ext uri="{BB962C8B-B14F-4D97-AF65-F5344CB8AC3E}">
        <p14:creationId xmlns:p14="http://schemas.microsoft.com/office/powerpoint/2010/main" val="28307704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残留处置管理</a:t>
            </a:r>
            <a:endParaRPr lang="zh-CN" altLang="en-US" dirty="0"/>
          </a:p>
        </p:txBody>
      </p:sp>
      <p:sp>
        <p:nvSpPr>
          <p:cNvPr id="3" name="日期占位符 2"/>
          <p:cNvSpPr>
            <a:spLocks noGrp="1"/>
          </p:cNvSpPr>
          <p:nvPr>
            <p:ph type="dt" sz="half" idx="10"/>
          </p:nvPr>
        </p:nvSpPr>
        <p:spPr/>
        <p:txBody>
          <a:bodyPr/>
          <a:lstStyle/>
          <a:p>
            <a:fld id="{251D5A47-00A5-4B5A-8C5F-72ABF9C7AD37}" type="datetime5">
              <a:rPr lang="zh-CN" altLang="en-US" smtClean="0"/>
              <a:pPr/>
              <a:t>2016/3/14</a:t>
            </a:fld>
            <a:endParaRPr lang="zh-CN" altLang="en-US" dirty="0"/>
          </a:p>
        </p:txBody>
      </p:sp>
      <p:sp>
        <p:nvSpPr>
          <p:cNvPr id="4" name="灯片编号占位符 3"/>
          <p:cNvSpPr>
            <a:spLocks noGrp="1"/>
          </p:cNvSpPr>
          <p:nvPr>
            <p:ph type="sldNum" sz="quarter" idx="12"/>
          </p:nvPr>
        </p:nvSpPr>
        <p:spPr/>
        <p:txBody>
          <a:bodyPr/>
          <a:lstStyle/>
          <a:p>
            <a:fld id="{6B71DB41-155D-470A-86A3-CDC8B0726665}" type="slidenum">
              <a:rPr lang="zh-CN" altLang="en-US" smtClean="0"/>
              <a:pPr/>
              <a:t>33</a:t>
            </a:fld>
            <a:endParaRPr lang="zh-CN" altLang="en-US"/>
          </a:p>
        </p:txBody>
      </p:sp>
      <p:sp>
        <p:nvSpPr>
          <p:cNvPr id="7" name="矩形 6"/>
          <p:cNvSpPr/>
          <p:nvPr/>
        </p:nvSpPr>
        <p:spPr>
          <a:xfrm>
            <a:off x="3707904" y="1268760"/>
            <a:ext cx="1728192" cy="369332"/>
          </a:xfrm>
          <a:prstGeom prst="rect">
            <a:avLst/>
          </a:prstGeom>
        </p:spPr>
        <p:txBody>
          <a:bodyPr wrap="square">
            <a:spAutoFit/>
          </a:bodyPr>
          <a:lstStyle/>
          <a:p>
            <a:r>
              <a:rPr lang="zh-CN" altLang="en-US" dirty="0" smtClean="0"/>
              <a:t>处置结果查询</a:t>
            </a:r>
            <a:endParaRPr lang="zh-CN" altLang="zh-CN" dirty="0"/>
          </a:p>
        </p:txBody>
      </p:sp>
      <p:pic>
        <p:nvPicPr>
          <p:cNvPr id="9" name="图片 8"/>
          <p:cNvPicPr/>
          <p:nvPr/>
        </p:nvPicPr>
        <p:blipFill>
          <a:blip r:embed="rId2"/>
          <a:stretch>
            <a:fillRect/>
          </a:stretch>
        </p:blipFill>
        <p:spPr>
          <a:xfrm>
            <a:off x="1934845" y="2276872"/>
            <a:ext cx="5274310" cy="2423795"/>
          </a:xfrm>
          <a:prstGeom prst="rect">
            <a:avLst/>
          </a:prstGeom>
        </p:spPr>
      </p:pic>
    </p:spTree>
    <p:extLst>
      <p:ext uri="{BB962C8B-B14F-4D97-AF65-F5344CB8AC3E}">
        <p14:creationId xmlns:p14="http://schemas.microsoft.com/office/powerpoint/2010/main" val="3666939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A0CF7A8-7139-485C-B98D-68F9897E97D5}" type="datetime5">
              <a:rPr lang="zh-CN" altLang="en-US" smtClean="0"/>
              <a:pPr/>
              <a:t>2016/3/14</a:t>
            </a:fld>
            <a:endParaRPr lang="zh-CN" altLang="en-US"/>
          </a:p>
        </p:txBody>
      </p:sp>
      <p:sp>
        <p:nvSpPr>
          <p:cNvPr id="3" name="灯片编号占位符 2"/>
          <p:cNvSpPr>
            <a:spLocks noGrp="1"/>
          </p:cNvSpPr>
          <p:nvPr>
            <p:ph type="sldNum" sz="quarter" idx="12"/>
          </p:nvPr>
        </p:nvSpPr>
        <p:spPr/>
        <p:txBody>
          <a:bodyPr/>
          <a:lstStyle/>
          <a:p>
            <a:fld id="{6B71DB41-155D-470A-86A3-CDC8B0726665}" type="slidenum">
              <a:rPr lang="zh-CN" altLang="en-US" smtClean="0"/>
              <a:pPr/>
              <a:t>34</a:t>
            </a:fld>
            <a:endParaRPr lang="zh-CN" altLang="en-US"/>
          </a:p>
        </p:txBody>
      </p:sp>
      <p:sp>
        <p:nvSpPr>
          <p:cNvPr id="4" name="标题 3"/>
          <p:cNvSpPr>
            <a:spLocks noGrp="1"/>
          </p:cNvSpPr>
          <p:nvPr>
            <p:ph type="title"/>
          </p:nvPr>
        </p:nvSpPr>
        <p:spPr/>
        <p:txBody>
          <a:bodyPr/>
          <a:lstStyle/>
          <a:p>
            <a:pPr marL="1290638" indent="-571500"/>
            <a:r>
              <a:rPr lang="zh-CN" altLang="en-US" sz="3600" dirty="0" smtClean="0"/>
              <a:t>三、系统推进时间安排</a:t>
            </a:r>
            <a:endParaRPr lang="en-US" altLang="zh-CN" sz="3600" dirty="0"/>
          </a:p>
        </p:txBody>
      </p:sp>
    </p:spTree>
    <p:extLst>
      <p:ext uri="{BB962C8B-B14F-4D97-AF65-F5344CB8AC3E}">
        <p14:creationId xmlns:p14="http://schemas.microsoft.com/office/powerpoint/2010/main" val="47111073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推进时间安排</a:t>
            </a:r>
            <a:endParaRPr lang="zh-CN" altLang="en-US" dirty="0"/>
          </a:p>
        </p:txBody>
      </p:sp>
      <p:sp>
        <p:nvSpPr>
          <p:cNvPr id="3" name="日期占位符 2"/>
          <p:cNvSpPr>
            <a:spLocks noGrp="1"/>
          </p:cNvSpPr>
          <p:nvPr>
            <p:ph type="dt" sz="half" idx="10"/>
          </p:nvPr>
        </p:nvSpPr>
        <p:spPr/>
        <p:txBody>
          <a:bodyPr/>
          <a:lstStyle/>
          <a:p>
            <a:fld id="{251D5A47-00A5-4B5A-8C5F-72ABF9C7AD37}" type="datetime5">
              <a:rPr lang="zh-CN" altLang="en-US" smtClean="0"/>
              <a:pPr/>
              <a:t>2016/3/14</a:t>
            </a:fld>
            <a:endParaRPr lang="zh-CN" altLang="en-US" dirty="0"/>
          </a:p>
        </p:txBody>
      </p:sp>
      <p:sp>
        <p:nvSpPr>
          <p:cNvPr id="4" name="灯片编号占位符 3"/>
          <p:cNvSpPr>
            <a:spLocks noGrp="1"/>
          </p:cNvSpPr>
          <p:nvPr>
            <p:ph type="sldNum" sz="quarter" idx="12"/>
          </p:nvPr>
        </p:nvSpPr>
        <p:spPr/>
        <p:txBody>
          <a:bodyPr/>
          <a:lstStyle/>
          <a:p>
            <a:fld id="{6B71DB41-155D-470A-86A3-CDC8B0726665}" type="slidenum">
              <a:rPr lang="zh-CN" altLang="en-US" smtClean="0"/>
              <a:pPr/>
              <a:t>35</a:t>
            </a:fld>
            <a:endParaRPr lang="zh-CN" altLang="en-US"/>
          </a:p>
        </p:txBody>
      </p:sp>
      <p:sp>
        <p:nvSpPr>
          <p:cNvPr id="5" name="TextBox 4"/>
          <p:cNvSpPr txBox="1"/>
          <p:nvPr/>
        </p:nvSpPr>
        <p:spPr>
          <a:xfrm>
            <a:off x="899593" y="1459550"/>
            <a:ext cx="2723823" cy="369332"/>
          </a:xfrm>
          <a:prstGeom prst="rect">
            <a:avLst/>
          </a:prstGeom>
          <a:noFill/>
        </p:spPr>
        <p:txBody>
          <a:bodyPr wrap="none" rtlCol="0">
            <a:spAutoFit/>
          </a:bodyPr>
          <a:lstStyle/>
          <a:p>
            <a:r>
              <a:rPr lang="zh-CN" altLang="en-US" dirty="0" smtClean="0"/>
              <a:t>系统正式启用分为两期：</a:t>
            </a:r>
            <a:endParaRPr lang="zh-CN" altLang="en-US" dirty="0"/>
          </a:p>
        </p:txBody>
      </p:sp>
      <p:sp>
        <p:nvSpPr>
          <p:cNvPr id="10" name="TextBox 9"/>
          <p:cNvSpPr txBox="1"/>
          <p:nvPr/>
        </p:nvSpPr>
        <p:spPr>
          <a:xfrm>
            <a:off x="899593" y="3018896"/>
            <a:ext cx="5832648" cy="1603003"/>
          </a:xfrm>
          <a:prstGeom prst="rect">
            <a:avLst/>
          </a:prstGeom>
          <a:noFill/>
        </p:spPr>
        <p:txBody>
          <a:bodyPr wrap="square" rtlCol="0">
            <a:spAutoFit/>
          </a:bodyPr>
          <a:lstStyle/>
          <a:p>
            <a:pPr>
              <a:lnSpc>
                <a:spcPct val="300000"/>
              </a:lnSpc>
            </a:pPr>
            <a:r>
              <a:rPr lang="en-US" altLang="zh-CN" dirty="0" smtClean="0"/>
              <a:t>《</a:t>
            </a:r>
            <a:r>
              <a:rPr lang="zh-CN" altLang="en-US" dirty="0" smtClean="0"/>
              <a:t>西安交通大学低值设备及材料记账单</a:t>
            </a:r>
            <a:r>
              <a:rPr lang="en-US" altLang="zh-CN" dirty="0" smtClean="0"/>
              <a:t>》</a:t>
            </a:r>
            <a:r>
              <a:rPr lang="zh-CN" altLang="en-US" dirty="0" smtClean="0"/>
              <a:t>（原有单据）</a:t>
            </a:r>
            <a:r>
              <a:rPr lang="zh-CN" altLang="zh-CN" dirty="0" smtClean="0"/>
              <a:t>《低值耐用品及材料购置登记单》</a:t>
            </a:r>
            <a:r>
              <a:rPr lang="zh-CN" altLang="en-US" dirty="0" smtClean="0"/>
              <a:t>（系统打印）</a:t>
            </a:r>
            <a:endParaRPr lang="zh-CN" altLang="en-US" dirty="0"/>
          </a:p>
        </p:txBody>
      </p:sp>
      <p:sp>
        <p:nvSpPr>
          <p:cNvPr id="6" name="右大括号 5"/>
          <p:cNvSpPr/>
          <p:nvPr/>
        </p:nvSpPr>
        <p:spPr>
          <a:xfrm>
            <a:off x="6521829" y="3501008"/>
            <a:ext cx="432048" cy="1008112"/>
          </a:xfrm>
          <a:prstGeom prst="rightBrace">
            <a:avLst>
              <a:gd name="adj1" fmla="val 51050"/>
              <a:gd name="adj2" fmla="val 49168"/>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 name="TextBox 6"/>
          <p:cNvSpPr txBox="1"/>
          <p:nvPr/>
        </p:nvSpPr>
        <p:spPr>
          <a:xfrm>
            <a:off x="7300035" y="3820398"/>
            <a:ext cx="1224136" cy="369332"/>
          </a:xfrm>
          <a:prstGeom prst="rect">
            <a:avLst/>
          </a:prstGeom>
          <a:noFill/>
        </p:spPr>
        <p:txBody>
          <a:bodyPr wrap="square" rtlCol="0">
            <a:spAutoFit/>
          </a:bodyPr>
          <a:lstStyle/>
          <a:p>
            <a:r>
              <a:rPr lang="zh-CN" altLang="en-US" dirty="0" smtClean="0"/>
              <a:t>同时使用</a:t>
            </a:r>
            <a:endParaRPr lang="zh-CN" altLang="en-US" dirty="0"/>
          </a:p>
        </p:txBody>
      </p:sp>
      <p:sp>
        <p:nvSpPr>
          <p:cNvPr id="8" name="矩形 7"/>
          <p:cNvSpPr/>
          <p:nvPr/>
        </p:nvSpPr>
        <p:spPr>
          <a:xfrm>
            <a:off x="971600" y="2095566"/>
            <a:ext cx="4230645" cy="923330"/>
          </a:xfrm>
          <a:prstGeom prst="rect">
            <a:avLst/>
          </a:prstGeom>
        </p:spPr>
        <p:txBody>
          <a:bodyPr wrap="none">
            <a:spAutoFit/>
          </a:bodyPr>
          <a:lstStyle/>
          <a:p>
            <a:pPr>
              <a:lnSpc>
                <a:spcPct val="300000"/>
              </a:lnSpc>
            </a:pPr>
            <a:r>
              <a:rPr lang="zh-CN" altLang="en-US" b="1" dirty="0"/>
              <a:t>过渡期：</a:t>
            </a:r>
            <a:r>
              <a:rPr lang="en-US" altLang="zh-CN" dirty="0">
                <a:latin typeface="Times New Roman" pitchFamily="18" charset="0"/>
                <a:cs typeface="Times New Roman" pitchFamily="18" charset="0"/>
              </a:rPr>
              <a:t>2016</a:t>
            </a:r>
            <a:r>
              <a:rPr lang="zh-CN" altLang="en-US" dirty="0">
                <a:latin typeface="Times New Roman" pitchFamily="18" charset="0"/>
                <a:cs typeface="Times New Roman" pitchFamily="18" charset="0"/>
              </a:rPr>
              <a:t>年</a:t>
            </a:r>
            <a:r>
              <a:rPr lang="en-US" altLang="zh-CN" dirty="0">
                <a:latin typeface="Times New Roman" pitchFamily="18" charset="0"/>
                <a:cs typeface="Times New Roman" pitchFamily="18" charset="0"/>
              </a:rPr>
              <a:t>4</a:t>
            </a:r>
            <a:r>
              <a:rPr lang="zh-CN" altLang="en-US" dirty="0">
                <a:latin typeface="Times New Roman" pitchFamily="18" charset="0"/>
                <a:cs typeface="Times New Roman" pitchFamily="18" charset="0"/>
              </a:rPr>
              <a:t>月</a:t>
            </a:r>
            <a:r>
              <a:rPr lang="en-US" altLang="zh-CN" dirty="0">
                <a:latin typeface="Times New Roman" pitchFamily="18" charset="0"/>
                <a:cs typeface="Times New Roman" pitchFamily="18" charset="0"/>
              </a:rPr>
              <a:t>1</a:t>
            </a:r>
            <a:r>
              <a:rPr lang="zh-CN" altLang="en-US" dirty="0">
                <a:latin typeface="Times New Roman" pitchFamily="18" charset="0"/>
                <a:cs typeface="Times New Roman" pitchFamily="18" charset="0"/>
              </a:rPr>
              <a:t>日至</a:t>
            </a:r>
            <a:r>
              <a:rPr lang="en-US" altLang="zh-CN" dirty="0">
                <a:latin typeface="Times New Roman" pitchFamily="18" charset="0"/>
                <a:cs typeface="Times New Roman" pitchFamily="18" charset="0"/>
              </a:rPr>
              <a:t>2016</a:t>
            </a:r>
            <a:r>
              <a:rPr lang="zh-CN" altLang="en-US" dirty="0">
                <a:latin typeface="Times New Roman" pitchFamily="18" charset="0"/>
                <a:cs typeface="Times New Roman" pitchFamily="18" charset="0"/>
              </a:rPr>
              <a:t>年</a:t>
            </a:r>
            <a:r>
              <a:rPr lang="en-US" altLang="zh-CN" dirty="0">
                <a:latin typeface="Times New Roman" pitchFamily="18" charset="0"/>
                <a:cs typeface="Times New Roman" pitchFamily="18" charset="0"/>
              </a:rPr>
              <a:t>4</a:t>
            </a:r>
            <a:r>
              <a:rPr lang="zh-CN" altLang="en-US" dirty="0">
                <a:latin typeface="Times New Roman" pitchFamily="18" charset="0"/>
                <a:cs typeface="Times New Roman" pitchFamily="18" charset="0"/>
              </a:rPr>
              <a:t>月</a:t>
            </a:r>
            <a:r>
              <a:rPr lang="en-US" altLang="zh-CN" dirty="0">
                <a:latin typeface="Times New Roman" pitchFamily="18" charset="0"/>
                <a:cs typeface="Times New Roman" pitchFamily="18" charset="0"/>
              </a:rPr>
              <a:t>30</a:t>
            </a:r>
            <a:r>
              <a:rPr lang="zh-CN" altLang="en-US" dirty="0">
                <a:latin typeface="Times New Roman" pitchFamily="18" charset="0"/>
                <a:cs typeface="Times New Roman" pitchFamily="18" charset="0"/>
              </a:rPr>
              <a:t>日</a:t>
            </a:r>
            <a:endParaRPr lang="en-US" altLang="zh-CN" dirty="0">
              <a:latin typeface="Times New Roman" pitchFamily="18" charset="0"/>
              <a:cs typeface="Times New Roman" pitchFamily="18" charset="0"/>
            </a:endParaRPr>
          </a:p>
        </p:txBody>
      </p:sp>
      <p:sp>
        <p:nvSpPr>
          <p:cNvPr id="11" name="矩形 10"/>
          <p:cNvSpPr/>
          <p:nvPr/>
        </p:nvSpPr>
        <p:spPr>
          <a:xfrm>
            <a:off x="683569" y="4869160"/>
            <a:ext cx="7992888" cy="923330"/>
          </a:xfrm>
          <a:prstGeom prst="rect">
            <a:avLst/>
          </a:prstGeom>
        </p:spPr>
        <p:txBody>
          <a:bodyPr wrap="square">
            <a:spAutoFit/>
          </a:bodyPr>
          <a:lstStyle/>
          <a:p>
            <a:pPr>
              <a:lnSpc>
                <a:spcPct val="150000"/>
              </a:lnSpc>
            </a:pPr>
            <a:r>
              <a:rPr lang="zh-CN" altLang="en-US" dirty="0" smtClean="0">
                <a:solidFill>
                  <a:srgbClr val="FF0000"/>
                </a:solidFill>
                <a:latin typeface="Times New Roman" pitchFamily="18" charset="0"/>
                <a:cs typeface="Times New Roman" pitchFamily="18" charset="0"/>
              </a:rPr>
              <a:t>        注意：自</a:t>
            </a:r>
            <a:r>
              <a:rPr lang="en-US" altLang="zh-CN" dirty="0" smtClean="0">
                <a:solidFill>
                  <a:srgbClr val="FF0000"/>
                </a:solidFill>
                <a:latin typeface="Times New Roman" pitchFamily="18" charset="0"/>
                <a:cs typeface="Times New Roman" pitchFamily="18" charset="0"/>
              </a:rPr>
              <a:t>2016</a:t>
            </a:r>
            <a:r>
              <a:rPr lang="zh-CN" altLang="en-US" dirty="0" smtClean="0">
                <a:solidFill>
                  <a:srgbClr val="FF0000"/>
                </a:solidFill>
                <a:latin typeface="Times New Roman" pitchFamily="18" charset="0"/>
                <a:cs typeface="Times New Roman" pitchFamily="18" charset="0"/>
              </a:rPr>
              <a:t>年</a:t>
            </a:r>
            <a:r>
              <a:rPr lang="en-US" altLang="zh-CN" dirty="0" smtClean="0">
                <a:solidFill>
                  <a:srgbClr val="FF0000"/>
                </a:solidFill>
                <a:latin typeface="Times New Roman" pitchFamily="18" charset="0"/>
                <a:cs typeface="Times New Roman" pitchFamily="18" charset="0"/>
              </a:rPr>
              <a:t>4</a:t>
            </a:r>
            <a:r>
              <a:rPr lang="zh-CN" altLang="en-US" dirty="0" smtClean="0">
                <a:solidFill>
                  <a:srgbClr val="FF0000"/>
                </a:solidFill>
                <a:latin typeface="Times New Roman" pitchFamily="18" charset="0"/>
                <a:cs typeface="Times New Roman" pitchFamily="18" charset="0"/>
              </a:rPr>
              <a:t>月</a:t>
            </a:r>
            <a:r>
              <a:rPr lang="en-US" altLang="zh-CN" dirty="0" smtClean="0">
                <a:solidFill>
                  <a:srgbClr val="FF0000"/>
                </a:solidFill>
                <a:latin typeface="Times New Roman" pitchFamily="18" charset="0"/>
                <a:cs typeface="Times New Roman" pitchFamily="18" charset="0"/>
              </a:rPr>
              <a:t>1</a:t>
            </a:r>
            <a:r>
              <a:rPr lang="zh-CN" altLang="en-US" dirty="0" smtClean="0">
                <a:solidFill>
                  <a:srgbClr val="FF0000"/>
                </a:solidFill>
                <a:latin typeface="Times New Roman" pitchFamily="18" charset="0"/>
                <a:cs typeface="Times New Roman" pitchFamily="18" charset="0"/>
              </a:rPr>
              <a:t>日起，实验室与资产管理处将不再发放</a:t>
            </a:r>
            <a:r>
              <a:rPr lang="en-US" altLang="zh-CN" dirty="0" smtClean="0">
                <a:solidFill>
                  <a:srgbClr val="FF0000"/>
                </a:solidFill>
              </a:rPr>
              <a:t>《</a:t>
            </a:r>
            <a:r>
              <a:rPr lang="zh-CN" altLang="en-US" dirty="0">
                <a:solidFill>
                  <a:srgbClr val="FF0000"/>
                </a:solidFill>
              </a:rPr>
              <a:t>西安交通大学低值设备及材料记账单</a:t>
            </a:r>
            <a:r>
              <a:rPr lang="en-US" altLang="zh-CN" dirty="0">
                <a:solidFill>
                  <a:srgbClr val="FF0000"/>
                </a:solidFill>
              </a:rPr>
              <a:t>》</a:t>
            </a:r>
            <a:endParaRPr lang="en-US" altLang="zh-CN"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5446663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推进时间安排</a:t>
            </a:r>
            <a:endParaRPr lang="zh-CN" altLang="en-US" dirty="0"/>
          </a:p>
        </p:txBody>
      </p:sp>
      <p:sp>
        <p:nvSpPr>
          <p:cNvPr id="3" name="日期占位符 2"/>
          <p:cNvSpPr>
            <a:spLocks noGrp="1"/>
          </p:cNvSpPr>
          <p:nvPr>
            <p:ph type="dt" sz="half" idx="10"/>
          </p:nvPr>
        </p:nvSpPr>
        <p:spPr/>
        <p:txBody>
          <a:bodyPr/>
          <a:lstStyle/>
          <a:p>
            <a:fld id="{251D5A47-00A5-4B5A-8C5F-72ABF9C7AD37}" type="datetime5">
              <a:rPr lang="zh-CN" altLang="en-US" smtClean="0"/>
              <a:pPr/>
              <a:t>2016/3/14</a:t>
            </a:fld>
            <a:endParaRPr lang="zh-CN" altLang="en-US" dirty="0"/>
          </a:p>
        </p:txBody>
      </p:sp>
      <p:sp>
        <p:nvSpPr>
          <p:cNvPr id="4" name="灯片编号占位符 3"/>
          <p:cNvSpPr>
            <a:spLocks noGrp="1"/>
          </p:cNvSpPr>
          <p:nvPr>
            <p:ph type="sldNum" sz="quarter" idx="12"/>
          </p:nvPr>
        </p:nvSpPr>
        <p:spPr/>
        <p:txBody>
          <a:bodyPr/>
          <a:lstStyle/>
          <a:p>
            <a:fld id="{6B71DB41-155D-470A-86A3-CDC8B0726665}" type="slidenum">
              <a:rPr lang="zh-CN" altLang="en-US" smtClean="0"/>
              <a:pPr/>
              <a:t>36</a:t>
            </a:fld>
            <a:endParaRPr lang="zh-CN" altLang="en-US"/>
          </a:p>
        </p:txBody>
      </p:sp>
      <p:sp>
        <p:nvSpPr>
          <p:cNvPr id="8" name="矩形 7"/>
          <p:cNvSpPr/>
          <p:nvPr/>
        </p:nvSpPr>
        <p:spPr>
          <a:xfrm>
            <a:off x="971599" y="1340768"/>
            <a:ext cx="2964273" cy="923330"/>
          </a:xfrm>
          <a:prstGeom prst="rect">
            <a:avLst/>
          </a:prstGeom>
        </p:spPr>
        <p:txBody>
          <a:bodyPr wrap="none">
            <a:spAutoFit/>
          </a:bodyPr>
          <a:lstStyle/>
          <a:p>
            <a:pPr>
              <a:lnSpc>
                <a:spcPct val="300000"/>
              </a:lnSpc>
            </a:pPr>
            <a:r>
              <a:rPr lang="zh-CN" altLang="en-US" b="1" dirty="0" smtClean="0"/>
              <a:t>正式启用期：</a:t>
            </a:r>
            <a:r>
              <a:rPr lang="en-US" altLang="zh-CN" dirty="0">
                <a:latin typeface="Times New Roman" pitchFamily="18" charset="0"/>
                <a:cs typeface="Times New Roman" pitchFamily="18" charset="0"/>
              </a:rPr>
              <a:t>2016</a:t>
            </a:r>
            <a:r>
              <a:rPr lang="zh-CN" altLang="en-US" dirty="0" smtClean="0">
                <a:latin typeface="Times New Roman" pitchFamily="18" charset="0"/>
                <a:cs typeface="Times New Roman" pitchFamily="18" charset="0"/>
              </a:rPr>
              <a:t>年</a:t>
            </a:r>
            <a:r>
              <a:rPr lang="en-US" altLang="zh-CN" dirty="0" smtClean="0">
                <a:latin typeface="Times New Roman" pitchFamily="18" charset="0"/>
                <a:cs typeface="Times New Roman" pitchFamily="18" charset="0"/>
              </a:rPr>
              <a:t>5</a:t>
            </a:r>
            <a:r>
              <a:rPr lang="zh-CN" altLang="en-US" dirty="0" smtClean="0">
                <a:latin typeface="Times New Roman" pitchFamily="18" charset="0"/>
                <a:cs typeface="Times New Roman" pitchFamily="18" charset="0"/>
              </a:rPr>
              <a:t>月</a:t>
            </a:r>
            <a:r>
              <a:rPr lang="en-US" altLang="zh-CN" dirty="0">
                <a:latin typeface="Times New Roman" pitchFamily="18" charset="0"/>
                <a:cs typeface="Times New Roman" pitchFamily="18" charset="0"/>
              </a:rPr>
              <a:t>1</a:t>
            </a:r>
            <a:r>
              <a:rPr lang="zh-CN" altLang="en-US" dirty="0" smtClean="0">
                <a:latin typeface="Times New Roman" pitchFamily="18" charset="0"/>
                <a:cs typeface="Times New Roman" pitchFamily="18" charset="0"/>
              </a:rPr>
              <a:t>日</a:t>
            </a:r>
            <a:endParaRPr lang="en-US" altLang="zh-CN" dirty="0">
              <a:latin typeface="Times New Roman" pitchFamily="18" charset="0"/>
              <a:cs typeface="Times New Roman" pitchFamily="18" charset="0"/>
            </a:endParaRPr>
          </a:p>
        </p:txBody>
      </p:sp>
      <p:sp>
        <p:nvSpPr>
          <p:cNvPr id="9" name="矩形 8"/>
          <p:cNvSpPr/>
          <p:nvPr/>
        </p:nvSpPr>
        <p:spPr>
          <a:xfrm>
            <a:off x="1043608" y="2319203"/>
            <a:ext cx="6984776" cy="1338828"/>
          </a:xfrm>
          <a:prstGeom prst="rect">
            <a:avLst/>
          </a:prstGeom>
        </p:spPr>
        <p:txBody>
          <a:bodyPr wrap="square">
            <a:spAutoFit/>
          </a:bodyPr>
          <a:lstStyle/>
          <a:p>
            <a:pPr lvl="0">
              <a:lnSpc>
                <a:spcPct val="150000"/>
              </a:lnSpc>
            </a:pPr>
            <a:r>
              <a:rPr lang="en-US" altLang="zh-CN" dirty="0" smtClean="0"/>
              <a:t>        </a:t>
            </a:r>
            <a:r>
              <a:rPr lang="zh-CN" altLang="zh-CN" dirty="0" smtClean="0"/>
              <a:t>自</a:t>
            </a:r>
            <a:r>
              <a:rPr lang="en-US" altLang="zh-CN" dirty="0">
                <a:latin typeface="Times New Roman" pitchFamily="18" charset="0"/>
                <a:cs typeface="Times New Roman" pitchFamily="18" charset="0"/>
              </a:rPr>
              <a:t>2016</a:t>
            </a:r>
            <a:r>
              <a:rPr lang="zh-CN" altLang="zh-CN" dirty="0">
                <a:latin typeface="Times New Roman" pitchFamily="18" charset="0"/>
                <a:cs typeface="Times New Roman" pitchFamily="18" charset="0"/>
              </a:rPr>
              <a:t>年</a:t>
            </a:r>
            <a:r>
              <a:rPr lang="en-US" altLang="zh-CN" dirty="0">
                <a:latin typeface="Times New Roman" pitchFamily="18" charset="0"/>
                <a:cs typeface="Times New Roman" pitchFamily="18" charset="0"/>
              </a:rPr>
              <a:t>5</a:t>
            </a:r>
            <a:r>
              <a:rPr lang="zh-CN" altLang="zh-CN" dirty="0">
                <a:latin typeface="Times New Roman" pitchFamily="18" charset="0"/>
                <a:cs typeface="Times New Roman" pitchFamily="18" charset="0"/>
              </a:rPr>
              <a:t>月</a:t>
            </a:r>
            <a:r>
              <a:rPr lang="en-US" altLang="zh-CN" dirty="0">
                <a:latin typeface="Times New Roman" pitchFamily="18" charset="0"/>
                <a:cs typeface="Times New Roman" pitchFamily="18" charset="0"/>
              </a:rPr>
              <a:t>1</a:t>
            </a:r>
            <a:r>
              <a:rPr lang="zh-CN" altLang="zh-CN" dirty="0">
                <a:latin typeface="Times New Roman" pitchFamily="18" charset="0"/>
                <a:cs typeface="Times New Roman" pitchFamily="18" charset="0"/>
              </a:rPr>
              <a:t>日起</a:t>
            </a:r>
            <a:r>
              <a:rPr lang="zh-CN" altLang="zh-CN" dirty="0"/>
              <a:t>，所有的低值耐用品及材料业务将全部实现网上登记，原有《西安交通大学低值设备及材料记账单》届时将停止使用。</a:t>
            </a:r>
          </a:p>
        </p:txBody>
      </p:sp>
      <p:sp>
        <p:nvSpPr>
          <p:cNvPr id="12" name="矩形 11"/>
          <p:cNvSpPr/>
          <p:nvPr/>
        </p:nvSpPr>
        <p:spPr>
          <a:xfrm>
            <a:off x="1259632" y="4149080"/>
            <a:ext cx="6408712" cy="870751"/>
          </a:xfrm>
          <a:prstGeom prst="rect">
            <a:avLst/>
          </a:prstGeom>
        </p:spPr>
        <p:txBody>
          <a:bodyPr wrap="square">
            <a:spAutoFit/>
          </a:bodyPr>
          <a:lstStyle/>
          <a:p>
            <a:pPr>
              <a:lnSpc>
                <a:spcPct val="150000"/>
              </a:lnSpc>
            </a:pPr>
            <a:r>
              <a:rPr lang="en-US" altLang="zh-CN" dirty="0" smtClean="0">
                <a:solidFill>
                  <a:srgbClr val="FF0000"/>
                </a:solidFill>
                <a:latin typeface="Times New Roman" pitchFamily="18" charset="0"/>
                <a:cs typeface="Times New Roman" pitchFamily="18" charset="0"/>
              </a:rPr>
              <a:t>        253103994-</a:t>
            </a:r>
            <a:r>
              <a:rPr lang="zh-CN" altLang="zh-CN" dirty="0">
                <a:solidFill>
                  <a:srgbClr val="FF0000"/>
                </a:solidFill>
                <a:latin typeface="Times New Roman" pitchFamily="18" charset="0"/>
                <a:cs typeface="Times New Roman" pitchFamily="18" charset="0"/>
              </a:rPr>
              <a:t>西安交大国资管理交流</a:t>
            </a:r>
            <a:r>
              <a:rPr lang="zh-CN" altLang="zh-CN" dirty="0" smtClean="0">
                <a:solidFill>
                  <a:srgbClr val="FF0000"/>
                </a:solidFill>
                <a:latin typeface="Times New Roman" pitchFamily="18" charset="0"/>
                <a:cs typeface="Times New Roman" pitchFamily="18" charset="0"/>
              </a:rPr>
              <a:t>群，</a:t>
            </a:r>
            <a:r>
              <a:rPr lang="zh-CN" altLang="zh-CN" dirty="0">
                <a:solidFill>
                  <a:srgbClr val="FF0000"/>
                </a:solidFill>
                <a:latin typeface="Times New Roman" pitchFamily="18" charset="0"/>
                <a:cs typeface="Times New Roman" pitchFamily="18" charset="0"/>
              </a:rPr>
              <a:t>解答系统运行过程中存在的各种问题。</a:t>
            </a:r>
          </a:p>
        </p:txBody>
      </p:sp>
    </p:spTree>
    <p:extLst>
      <p:ext uri="{BB962C8B-B14F-4D97-AF65-F5344CB8AC3E}">
        <p14:creationId xmlns:p14="http://schemas.microsoft.com/office/powerpoint/2010/main" val="40901783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政策新解</a:t>
            </a:r>
            <a:endParaRPr lang="zh-CN" altLang="en-US" dirty="0"/>
          </a:p>
        </p:txBody>
      </p:sp>
      <p:sp>
        <p:nvSpPr>
          <p:cNvPr id="3" name="日期占位符 2"/>
          <p:cNvSpPr>
            <a:spLocks noGrp="1"/>
          </p:cNvSpPr>
          <p:nvPr>
            <p:ph type="dt" sz="half" idx="10"/>
          </p:nvPr>
        </p:nvSpPr>
        <p:spPr/>
        <p:txBody>
          <a:bodyPr/>
          <a:lstStyle/>
          <a:p>
            <a:fld id="{251D5A47-00A5-4B5A-8C5F-72ABF9C7AD37}" type="datetime5">
              <a:rPr lang="zh-CN" altLang="en-US" smtClean="0"/>
              <a:pPr/>
              <a:t>2016/3/14</a:t>
            </a:fld>
            <a:endParaRPr lang="zh-CN" altLang="en-US" dirty="0"/>
          </a:p>
        </p:txBody>
      </p:sp>
      <p:sp>
        <p:nvSpPr>
          <p:cNvPr id="4" name="灯片编号占位符 3"/>
          <p:cNvSpPr>
            <a:spLocks noGrp="1"/>
          </p:cNvSpPr>
          <p:nvPr>
            <p:ph type="sldNum" sz="quarter" idx="12"/>
          </p:nvPr>
        </p:nvSpPr>
        <p:spPr/>
        <p:txBody>
          <a:bodyPr/>
          <a:lstStyle/>
          <a:p>
            <a:fld id="{6B71DB41-155D-470A-86A3-CDC8B0726665}" type="slidenum">
              <a:rPr lang="zh-CN" altLang="en-US" smtClean="0"/>
              <a:pPr/>
              <a:t>4</a:t>
            </a:fld>
            <a:endParaRPr lang="zh-CN" altLang="en-US"/>
          </a:p>
        </p:txBody>
      </p:sp>
      <p:sp>
        <p:nvSpPr>
          <p:cNvPr id="5" name="TextBox 4"/>
          <p:cNvSpPr txBox="1"/>
          <p:nvPr/>
        </p:nvSpPr>
        <p:spPr>
          <a:xfrm>
            <a:off x="911354" y="1196752"/>
            <a:ext cx="7477070" cy="923330"/>
          </a:xfrm>
          <a:prstGeom prst="rect">
            <a:avLst/>
          </a:prstGeom>
          <a:noFill/>
        </p:spPr>
        <p:txBody>
          <a:bodyPr wrap="square" rtlCol="0">
            <a:spAutoFit/>
          </a:bodyPr>
          <a:lstStyle/>
          <a:p>
            <a:pPr>
              <a:lnSpc>
                <a:spcPct val="150000"/>
              </a:lnSpc>
            </a:pPr>
            <a:r>
              <a:rPr lang="en-US" altLang="zh-CN" dirty="0" smtClean="0">
                <a:latin typeface="Times New Roman" pitchFamily="18" charset="0"/>
                <a:cs typeface="Times New Roman" pitchFamily="18" charset="0"/>
              </a:rPr>
              <a:t>         2015</a:t>
            </a:r>
            <a:r>
              <a:rPr lang="zh-CN" altLang="en-US" dirty="0" smtClean="0">
                <a:latin typeface="Times New Roman" pitchFamily="18" charset="0"/>
                <a:cs typeface="Times New Roman" pitchFamily="18" charset="0"/>
              </a:rPr>
              <a:t>年</a:t>
            </a:r>
            <a:r>
              <a:rPr lang="en-US" altLang="zh-CN" dirty="0" smtClean="0">
                <a:latin typeface="Times New Roman" pitchFamily="18" charset="0"/>
                <a:cs typeface="Times New Roman" pitchFamily="18" charset="0"/>
              </a:rPr>
              <a:t>10</a:t>
            </a:r>
            <a:r>
              <a:rPr lang="zh-CN" altLang="en-US" dirty="0" smtClean="0">
                <a:latin typeface="Times New Roman" pitchFamily="18" charset="0"/>
                <a:cs typeface="Times New Roman" pitchFamily="18" charset="0"/>
              </a:rPr>
              <a:t>月</a:t>
            </a:r>
            <a:r>
              <a:rPr lang="en-US" altLang="zh-CN" dirty="0" smtClean="0">
                <a:latin typeface="Times New Roman" pitchFamily="18" charset="0"/>
                <a:cs typeface="Times New Roman" pitchFamily="18" charset="0"/>
              </a:rPr>
              <a:t>26</a:t>
            </a:r>
            <a:r>
              <a:rPr lang="zh-CN" altLang="en-US" dirty="0" smtClean="0">
                <a:latin typeface="Times New Roman" pitchFamily="18" charset="0"/>
                <a:cs typeface="Times New Roman" pitchFamily="18" charset="0"/>
              </a:rPr>
              <a:t>日校长</a:t>
            </a:r>
            <a:r>
              <a:rPr lang="zh-CN" altLang="en-US" dirty="0" smtClean="0"/>
              <a:t>办公会审议通过了</a:t>
            </a:r>
            <a:r>
              <a:rPr lang="en-US" altLang="zh-CN" dirty="0" smtClean="0"/>
              <a:t>《</a:t>
            </a:r>
            <a:r>
              <a:rPr lang="zh-CN" altLang="en-US" dirty="0" smtClean="0"/>
              <a:t>西安交通大学低值耐用品及材料管理办法</a:t>
            </a:r>
            <a:r>
              <a:rPr lang="en-US" altLang="zh-CN" dirty="0" smtClean="0"/>
              <a:t>》</a:t>
            </a:r>
            <a:endParaRPr lang="zh-CN" altLang="en-US" dirty="0"/>
          </a:p>
        </p:txBody>
      </p:sp>
      <p:sp>
        <p:nvSpPr>
          <p:cNvPr id="8" name="TextBox 7"/>
          <p:cNvSpPr txBox="1"/>
          <p:nvPr/>
        </p:nvSpPr>
        <p:spPr>
          <a:xfrm>
            <a:off x="1378505" y="2313051"/>
            <a:ext cx="1562314" cy="369332"/>
          </a:xfrm>
          <a:prstGeom prst="rect">
            <a:avLst/>
          </a:prstGeom>
          <a:noFill/>
        </p:spPr>
        <p:txBody>
          <a:bodyPr wrap="square" rtlCol="0">
            <a:spAutoFit/>
          </a:bodyPr>
          <a:lstStyle/>
          <a:p>
            <a:r>
              <a:rPr lang="zh-CN" altLang="en-US" b="1" dirty="0" smtClean="0"/>
              <a:t>低值耐用品：</a:t>
            </a:r>
            <a:endParaRPr lang="zh-CN" altLang="en-US" b="1" dirty="0"/>
          </a:p>
        </p:txBody>
      </p:sp>
      <p:sp>
        <p:nvSpPr>
          <p:cNvPr id="9" name="TextBox 8"/>
          <p:cNvSpPr txBox="1"/>
          <p:nvPr/>
        </p:nvSpPr>
        <p:spPr>
          <a:xfrm>
            <a:off x="1378505" y="3563724"/>
            <a:ext cx="965337" cy="369332"/>
          </a:xfrm>
          <a:prstGeom prst="rect">
            <a:avLst/>
          </a:prstGeom>
          <a:noFill/>
        </p:spPr>
        <p:txBody>
          <a:bodyPr wrap="square" rtlCol="0">
            <a:spAutoFit/>
          </a:bodyPr>
          <a:lstStyle/>
          <a:p>
            <a:r>
              <a:rPr lang="zh-CN" altLang="en-US" b="1" dirty="0" smtClean="0"/>
              <a:t>材料：</a:t>
            </a:r>
            <a:endParaRPr lang="zh-CN" altLang="en-US" b="1" dirty="0"/>
          </a:p>
        </p:txBody>
      </p:sp>
      <p:sp>
        <p:nvSpPr>
          <p:cNvPr id="10" name="TextBox 9"/>
          <p:cNvSpPr txBox="1"/>
          <p:nvPr/>
        </p:nvSpPr>
        <p:spPr>
          <a:xfrm>
            <a:off x="2339752" y="2780927"/>
            <a:ext cx="5544616" cy="507831"/>
          </a:xfrm>
          <a:prstGeom prst="rect">
            <a:avLst/>
          </a:prstGeom>
          <a:noFill/>
        </p:spPr>
        <p:txBody>
          <a:bodyPr wrap="square" rtlCol="0">
            <a:spAutoFit/>
          </a:bodyPr>
          <a:lstStyle/>
          <a:p>
            <a:pPr>
              <a:lnSpc>
                <a:spcPct val="150000"/>
              </a:lnSpc>
            </a:pPr>
            <a:r>
              <a:rPr lang="zh-CN" altLang="en-US" dirty="0" smtClean="0">
                <a:latin typeface="Times New Roman" pitchFamily="18" charset="0"/>
                <a:cs typeface="Times New Roman" pitchFamily="18" charset="0"/>
              </a:rPr>
              <a:t>低于固定资产建账标准、使用寿命在一年以上的物品。</a:t>
            </a:r>
            <a:endParaRPr lang="zh-CN" altLang="en-US" dirty="0"/>
          </a:p>
        </p:txBody>
      </p:sp>
      <p:sp>
        <p:nvSpPr>
          <p:cNvPr id="11" name="TextBox 10"/>
          <p:cNvSpPr txBox="1"/>
          <p:nvPr/>
        </p:nvSpPr>
        <p:spPr>
          <a:xfrm>
            <a:off x="2337692" y="4039180"/>
            <a:ext cx="5544616" cy="507831"/>
          </a:xfrm>
          <a:prstGeom prst="rect">
            <a:avLst/>
          </a:prstGeom>
          <a:noFill/>
        </p:spPr>
        <p:txBody>
          <a:bodyPr wrap="square" rtlCol="0">
            <a:spAutoFit/>
          </a:bodyPr>
          <a:lstStyle/>
          <a:p>
            <a:pPr>
              <a:lnSpc>
                <a:spcPct val="150000"/>
              </a:lnSpc>
            </a:pPr>
            <a:r>
              <a:rPr lang="zh-CN" altLang="en-US" dirty="0" smtClean="0"/>
              <a:t>除固定资产和低值耐用品外的其他消耗性物品。</a:t>
            </a:r>
            <a:endParaRPr lang="zh-CN" altLang="en-US" dirty="0"/>
          </a:p>
        </p:txBody>
      </p:sp>
      <p:sp>
        <p:nvSpPr>
          <p:cNvPr id="6" name="横卷形 5"/>
          <p:cNvSpPr/>
          <p:nvPr/>
        </p:nvSpPr>
        <p:spPr>
          <a:xfrm>
            <a:off x="1368802" y="4797152"/>
            <a:ext cx="6731589" cy="1368152"/>
          </a:xfrm>
          <a:prstGeom prst="horizontalScroll">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zh-CN" altLang="en-US" sz="1400" dirty="0" smtClean="0">
                <a:solidFill>
                  <a:schemeClr val="tx1"/>
                </a:solidFill>
              </a:rPr>
              <a:t>       </a:t>
            </a:r>
            <a:r>
              <a:rPr lang="zh-CN" altLang="en-US" sz="1400" dirty="0" smtClean="0">
                <a:solidFill>
                  <a:srgbClr val="FF0000"/>
                </a:solidFill>
              </a:rPr>
              <a:t>对于达到固定资产建账标准但是需要按照高值耗材办理的资产，需要事先在系统当中录入相关信息并打印低值耐用品及材料购置登记单后方可按照现有审批流程办理。</a:t>
            </a:r>
            <a:endParaRPr lang="zh-CN" altLang="en-US" sz="1400" dirty="0">
              <a:solidFill>
                <a:srgbClr val="FF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政策新解</a:t>
            </a:r>
            <a:endParaRPr lang="zh-CN" altLang="en-US" dirty="0"/>
          </a:p>
        </p:txBody>
      </p:sp>
      <p:sp>
        <p:nvSpPr>
          <p:cNvPr id="3" name="日期占位符 2"/>
          <p:cNvSpPr>
            <a:spLocks noGrp="1"/>
          </p:cNvSpPr>
          <p:nvPr>
            <p:ph type="dt" sz="half" idx="10"/>
          </p:nvPr>
        </p:nvSpPr>
        <p:spPr/>
        <p:txBody>
          <a:bodyPr/>
          <a:lstStyle/>
          <a:p>
            <a:fld id="{251D5A47-00A5-4B5A-8C5F-72ABF9C7AD37}" type="datetime5">
              <a:rPr lang="zh-CN" altLang="en-US" smtClean="0"/>
              <a:pPr/>
              <a:t>2016/3/14</a:t>
            </a:fld>
            <a:endParaRPr lang="zh-CN" altLang="en-US" dirty="0"/>
          </a:p>
        </p:txBody>
      </p:sp>
      <p:sp>
        <p:nvSpPr>
          <p:cNvPr id="4" name="灯片编号占位符 3"/>
          <p:cNvSpPr>
            <a:spLocks noGrp="1"/>
          </p:cNvSpPr>
          <p:nvPr>
            <p:ph type="sldNum" sz="quarter" idx="12"/>
          </p:nvPr>
        </p:nvSpPr>
        <p:spPr/>
        <p:txBody>
          <a:bodyPr/>
          <a:lstStyle/>
          <a:p>
            <a:fld id="{6B71DB41-155D-470A-86A3-CDC8B0726665}" type="slidenum">
              <a:rPr lang="zh-CN" altLang="en-US" smtClean="0"/>
              <a:pPr/>
              <a:t>5</a:t>
            </a:fld>
            <a:endParaRPr lang="zh-CN" altLang="en-US"/>
          </a:p>
        </p:txBody>
      </p:sp>
      <p:sp>
        <p:nvSpPr>
          <p:cNvPr id="5" name="TextBox 4"/>
          <p:cNvSpPr txBox="1"/>
          <p:nvPr/>
        </p:nvSpPr>
        <p:spPr>
          <a:xfrm>
            <a:off x="911354" y="1196752"/>
            <a:ext cx="7477070" cy="923330"/>
          </a:xfrm>
          <a:prstGeom prst="rect">
            <a:avLst/>
          </a:prstGeom>
          <a:noFill/>
        </p:spPr>
        <p:txBody>
          <a:bodyPr wrap="square" rtlCol="0">
            <a:spAutoFit/>
          </a:bodyPr>
          <a:lstStyle/>
          <a:p>
            <a:pPr>
              <a:lnSpc>
                <a:spcPct val="150000"/>
              </a:lnSpc>
            </a:pPr>
            <a:r>
              <a:rPr lang="en-US" altLang="zh-CN" dirty="0" smtClean="0">
                <a:latin typeface="Times New Roman" pitchFamily="18" charset="0"/>
                <a:cs typeface="Times New Roman" pitchFamily="18" charset="0"/>
              </a:rPr>
              <a:t>         </a:t>
            </a:r>
            <a:r>
              <a:rPr lang="zh-CN" altLang="en-US" dirty="0" smtClean="0">
                <a:latin typeface="Times New Roman" pitchFamily="18" charset="0"/>
                <a:cs typeface="Times New Roman" pitchFamily="18" charset="0"/>
              </a:rPr>
              <a:t>实验室与资产管理处是低值耐用品及材料的归口管理部门，负责全校低值耐用品及材料的信息化、规范化管理。</a:t>
            </a:r>
            <a:endParaRPr lang="zh-CN" altLang="en-US" dirty="0"/>
          </a:p>
        </p:txBody>
      </p:sp>
      <p:sp>
        <p:nvSpPr>
          <p:cNvPr id="8" name="TextBox 7"/>
          <p:cNvSpPr txBox="1"/>
          <p:nvPr/>
        </p:nvSpPr>
        <p:spPr>
          <a:xfrm>
            <a:off x="1215682" y="2958523"/>
            <a:ext cx="2257392" cy="369332"/>
          </a:xfrm>
          <a:prstGeom prst="rect">
            <a:avLst/>
          </a:prstGeom>
          <a:noFill/>
        </p:spPr>
        <p:txBody>
          <a:bodyPr wrap="square" rtlCol="0">
            <a:spAutoFit/>
          </a:bodyPr>
          <a:lstStyle/>
          <a:p>
            <a:r>
              <a:rPr lang="zh-CN" altLang="en-US" b="1" dirty="0" smtClean="0"/>
              <a:t>购置低值耐用品</a:t>
            </a:r>
            <a:endParaRPr lang="zh-CN" altLang="en-US" b="1" dirty="0"/>
          </a:p>
        </p:txBody>
      </p:sp>
      <p:sp>
        <p:nvSpPr>
          <p:cNvPr id="6" name="右箭头 5"/>
          <p:cNvSpPr/>
          <p:nvPr/>
        </p:nvSpPr>
        <p:spPr>
          <a:xfrm>
            <a:off x="3362613" y="2957077"/>
            <a:ext cx="1872208" cy="360040"/>
          </a:xfrm>
          <a:prstGeom prst="rightArrow">
            <a:avLst>
              <a:gd name="adj1" fmla="val 50000"/>
              <a:gd name="adj2" fmla="val 12922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 name="组合 13"/>
          <p:cNvGrpSpPr/>
          <p:nvPr/>
        </p:nvGrpSpPr>
        <p:grpSpPr>
          <a:xfrm>
            <a:off x="5633313" y="2404646"/>
            <a:ext cx="2755111" cy="1509570"/>
            <a:chOff x="5796136" y="1971569"/>
            <a:chExt cx="2880320" cy="1509570"/>
          </a:xfrm>
        </p:grpSpPr>
        <p:sp>
          <p:nvSpPr>
            <p:cNvPr id="12" name="TextBox 11"/>
            <p:cNvSpPr txBox="1"/>
            <p:nvPr/>
          </p:nvSpPr>
          <p:spPr>
            <a:xfrm>
              <a:off x="6156176" y="2173104"/>
              <a:ext cx="2376265" cy="1061829"/>
            </a:xfrm>
            <a:prstGeom prst="rect">
              <a:avLst/>
            </a:prstGeom>
            <a:noFill/>
          </p:spPr>
          <p:txBody>
            <a:bodyPr wrap="square" rtlCol="0">
              <a:spAutoFit/>
            </a:bodyPr>
            <a:lstStyle/>
            <a:p>
              <a:pPr>
                <a:lnSpc>
                  <a:spcPct val="150000"/>
                </a:lnSpc>
              </a:pPr>
              <a:r>
                <a:rPr lang="zh-CN" altLang="en-US" sz="1400" dirty="0" smtClean="0"/>
                <a:t>      按需购置、不得大量囤积，购置危险性物品前应办理有关审批手续。</a:t>
              </a:r>
              <a:endParaRPr lang="zh-CN" altLang="en-US" sz="1400" dirty="0"/>
            </a:p>
          </p:txBody>
        </p:sp>
        <p:sp>
          <p:nvSpPr>
            <p:cNvPr id="7" name="横卷形 6"/>
            <p:cNvSpPr/>
            <p:nvPr/>
          </p:nvSpPr>
          <p:spPr>
            <a:xfrm>
              <a:off x="5796136" y="1971569"/>
              <a:ext cx="2880320" cy="1509570"/>
            </a:xfrm>
            <a:prstGeom prst="horizontalScroll">
              <a:avLst>
                <a:gd name="adj" fmla="val 1055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TextBox 14"/>
          <p:cNvSpPr txBox="1"/>
          <p:nvPr/>
        </p:nvSpPr>
        <p:spPr>
          <a:xfrm>
            <a:off x="1215682" y="4667160"/>
            <a:ext cx="7172742" cy="1338828"/>
          </a:xfrm>
          <a:prstGeom prst="rect">
            <a:avLst/>
          </a:prstGeom>
          <a:noFill/>
        </p:spPr>
        <p:txBody>
          <a:bodyPr wrap="square" rtlCol="0">
            <a:spAutoFit/>
          </a:bodyPr>
          <a:lstStyle/>
          <a:p>
            <a:pPr>
              <a:lnSpc>
                <a:spcPct val="150000"/>
              </a:lnSpc>
            </a:pPr>
            <a:r>
              <a:rPr lang="zh-CN" altLang="en-US" dirty="0" smtClean="0"/>
              <a:t>         凡一次性购买同规格同型号低值耐用品及材料价值超过</a:t>
            </a:r>
            <a:r>
              <a:rPr lang="en-US" altLang="zh-CN" dirty="0" smtClean="0"/>
              <a:t>500</a:t>
            </a:r>
            <a:r>
              <a:rPr lang="zh-CN" altLang="en-US" dirty="0" smtClean="0"/>
              <a:t>元（含</a:t>
            </a:r>
            <a:r>
              <a:rPr lang="en-US" altLang="zh-CN" dirty="0" smtClean="0"/>
              <a:t>500</a:t>
            </a:r>
            <a:r>
              <a:rPr lang="zh-CN" altLang="en-US" dirty="0" smtClean="0"/>
              <a:t>元）的，财务报销前，需完成新购低值耐用品及材料的购置登记手续。</a:t>
            </a:r>
            <a:endParaRPr lang="zh-CN" altLang="en-US" dirty="0"/>
          </a:p>
        </p:txBody>
      </p:sp>
    </p:spTree>
    <p:extLst>
      <p:ext uri="{BB962C8B-B14F-4D97-AF65-F5344CB8AC3E}">
        <p14:creationId xmlns:p14="http://schemas.microsoft.com/office/powerpoint/2010/main" val="34416036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政策新解</a:t>
            </a:r>
            <a:endParaRPr lang="zh-CN" altLang="en-US" dirty="0"/>
          </a:p>
        </p:txBody>
      </p:sp>
      <p:sp>
        <p:nvSpPr>
          <p:cNvPr id="3" name="日期占位符 2"/>
          <p:cNvSpPr>
            <a:spLocks noGrp="1"/>
          </p:cNvSpPr>
          <p:nvPr>
            <p:ph type="dt" sz="half" idx="10"/>
          </p:nvPr>
        </p:nvSpPr>
        <p:spPr/>
        <p:txBody>
          <a:bodyPr/>
          <a:lstStyle/>
          <a:p>
            <a:fld id="{251D5A47-00A5-4B5A-8C5F-72ABF9C7AD37}" type="datetime5">
              <a:rPr lang="zh-CN" altLang="en-US" smtClean="0"/>
              <a:pPr/>
              <a:t>2016/3/14</a:t>
            </a:fld>
            <a:endParaRPr lang="zh-CN" altLang="en-US" dirty="0"/>
          </a:p>
        </p:txBody>
      </p:sp>
      <p:sp>
        <p:nvSpPr>
          <p:cNvPr id="4" name="灯片编号占位符 3"/>
          <p:cNvSpPr>
            <a:spLocks noGrp="1"/>
          </p:cNvSpPr>
          <p:nvPr>
            <p:ph type="sldNum" sz="quarter" idx="12"/>
          </p:nvPr>
        </p:nvSpPr>
        <p:spPr/>
        <p:txBody>
          <a:bodyPr/>
          <a:lstStyle/>
          <a:p>
            <a:fld id="{6B71DB41-155D-470A-86A3-CDC8B0726665}" type="slidenum">
              <a:rPr lang="zh-CN" altLang="en-US" smtClean="0"/>
              <a:pPr/>
              <a:t>6</a:t>
            </a:fld>
            <a:endParaRPr lang="zh-CN" altLang="en-US"/>
          </a:p>
        </p:txBody>
      </p:sp>
      <p:sp>
        <p:nvSpPr>
          <p:cNvPr id="5" name="TextBox 4"/>
          <p:cNvSpPr txBox="1"/>
          <p:nvPr/>
        </p:nvSpPr>
        <p:spPr>
          <a:xfrm>
            <a:off x="911354" y="967715"/>
            <a:ext cx="7477070" cy="458074"/>
          </a:xfrm>
          <a:prstGeom prst="rect">
            <a:avLst/>
          </a:prstGeom>
          <a:noFill/>
        </p:spPr>
        <p:txBody>
          <a:bodyPr wrap="square" rtlCol="0">
            <a:spAutoFit/>
          </a:bodyPr>
          <a:lstStyle/>
          <a:p>
            <a:pPr>
              <a:lnSpc>
                <a:spcPct val="150000"/>
              </a:lnSpc>
            </a:pPr>
            <a:r>
              <a:rPr lang="en-US" altLang="zh-CN" dirty="0" smtClean="0">
                <a:latin typeface="Times New Roman" pitchFamily="18" charset="0"/>
                <a:cs typeface="Times New Roman" pitchFamily="18" charset="0"/>
              </a:rPr>
              <a:t>         </a:t>
            </a:r>
            <a:r>
              <a:rPr lang="zh-CN" altLang="en-US" sz="1600" dirty="0" smtClean="0">
                <a:latin typeface="Times New Roman" pitchFamily="18" charset="0"/>
                <a:cs typeface="Times New Roman" pitchFamily="18" charset="0"/>
              </a:rPr>
              <a:t>系统启用后，原有</a:t>
            </a:r>
            <a:r>
              <a:rPr lang="en-US" altLang="zh-CN" sz="1600" dirty="0" smtClean="0">
                <a:latin typeface="Times New Roman" pitchFamily="18" charset="0"/>
                <a:cs typeface="Times New Roman" pitchFamily="18" charset="0"/>
              </a:rPr>
              <a:t>《</a:t>
            </a:r>
            <a:r>
              <a:rPr lang="zh-CN" altLang="en-US" sz="1600" dirty="0" smtClean="0">
                <a:latin typeface="Times New Roman" pitchFamily="18" charset="0"/>
                <a:cs typeface="Times New Roman" pitchFamily="18" charset="0"/>
              </a:rPr>
              <a:t>西安交通大学低值设备及材料记账单</a:t>
            </a:r>
            <a:r>
              <a:rPr lang="en-US" altLang="zh-CN" sz="1600" dirty="0" smtClean="0">
                <a:latin typeface="Times New Roman" pitchFamily="18" charset="0"/>
                <a:cs typeface="Times New Roman" pitchFamily="18" charset="0"/>
              </a:rPr>
              <a:t>》</a:t>
            </a:r>
            <a:r>
              <a:rPr lang="zh-CN" altLang="en-US" sz="1600" dirty="0" smtClean="0">
                <a:latin typeface="Times New Roman" pitchFamily="18" charset="0"/>
                <a:cs typeface="Times New Roman" pitchFamily="18" charset="0"/>
              </a:rPr>
              <a:t>将停止使用</a:t>
            </a:r>
            <a:endParaRPr lang="zh-CN" altLang="en-US" sz="1600" dirty="0"/>
          </a:p>
        </p:txBody>
      </p:sp>
      <p:pic>
        <p:nvPicPr>
          <p:cNvPr id="1026" name="Picture 2" descr="C:\Users\zyl\Desktop\8390721992151673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6024" y="1565176"/>
            <a:ext cx="3371850" cy="1581150"/>
          </a:xfrm>
          <a:prstGeom prst="rect">
            <a:avLst/>
          </a:prstGeom>
          <a:noFill/>
          <a:extLst>
            <a:ext uri="{909E8E84-426E-40DD-AFC4-6F175D3DCCD1}">
              <a14:hiddenFill xmlns:a14="http://schemas.microsoft.com/office/drawing/2010/main">
                <a:solidFill>
                  <a:srgbClr val="FFFFFF"/>
                </a:solidFill>
              </a14:hiddenFill>
            </a:ext>
          </a:extLst>
        </p:spPr>
      </p:pic>
      <p:sp>
        <p:nvSpPr>
          <p:cNvPr id="9" name="右箭头 8"/>
          <p:cNvSpPr/>
          <p:nvPr/>
        </p:nvSpPr>
        <p:spPr>
          <a:xfrm>
            <a:off x="5364088" y="4670420"/>
            <a:ext cx="1440160" cy="288032"/>
          </a:xfrm>
          <a:prstGeom prst="rightArrow">
            <a:avLst>
              <a:gd name="adj1" fmla="val 50000"/>
              <a:gd name="adj2" fmla="val 10825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9"/>
          <p:cNvSpPr txBox="1"/>
          <p:nvPr/>
        </p:nvSpPr>
        <p:spPr>
          <a:xfrm>
            <a:off x="6804248" y="2132856"/>
            <a:ext cx="2016224" cy="338554"/>
          </a:xfrm>
          <a:prstGeom prst="rect">
            <a:avLst/>
          </a:prstGeom>
          <a:noFill/>
        </p:spPr>
        <p:txBody>
          <a:bodyPr wrap="square" rtlCol="0">
            <a:spAutoFit/>
          </a:bodyPr>
          <a:lstStyle/>
          <a:p>
            <a:r>
              <a:rPr lang="zh-CN" altLang="en-US" sz="1600" dirty="0" smtClean="0"/>
              <a:t>加盖购物单位公章</a:t>
            </a:r>
            <a:endParaRPr lang="zh-CN" altLang="en-US" sz="1600" dirty="0"/>
          </a:p>
        </p:txBody>
      </p:sp>
      <p:sp>
        <p:nvSpPr>
          <p:cNvPr id="11" name="TextBox 10"/>
          <p:cNvSpPr txBox="1"/>
          <p:nvPr/>
        </p:nvSpPr>
        <p:spPr>
          <a:xfrm>
            <a:off x="1403648" y="3340020"/>
            <a:ext cx="1210588" cy="338554"/>
          </a:xfrm>
          <a:prstGeom prst="rect">
            <a:avLst/>
          </a:prstGeom>
          <a:noFill/>
        </p:spPr>
        <p:txBody>
          <a:bodyPr wrap="none" rtlCol="0">
            <a:spAutoFit/>
          </a:bodyPr>
          <a:lstStyle/>
          <a:p>
            <a:r>
              <a:rPr lang="zh-CN" altLang="en-US" sz="1600" dirty="0" smtClean="0"/>
              <a:t>取而代之：</a:t>
            </a:r>
            <a:endParaRPr lang="zh-CN" altLang="en-US" sz="1600" dirty="0"/>
          </a:p>
        </p:txBody>
      </p:sp>
      <p:pic>
        <p:nvPicPr>
          <p:cNvPr id="16" name="图片 15"/>
          <p:cNvPicPr/>
          <p:nvPr/>
        </p:nvPicPr>
        <p:blipFill>
          <a:blip r:embed="rId3">
            <a:extLst>
              <a:ext uri="{28A0092B-C50C-407E-A947-70E740481C1C}">
                <a14:useLocalDpi xmlns:a14="http://schemas.microsoft.com/office/drawing/2010/main" val="0"/>
              </a:ext>
            </a:extLst>
          </a:blip>
          <a:stretch>
            <a:fillRect/>
          </a:stretch>
        </p:blipFill>
        <p:spPr>
          <a:xfrm>
            <a:off x="650917" y="3933056"/>
            <a:ext cx="4502785" cy="1762760"/>
          </a:xfrm>
          <a:prstGeom prst="rect">
            <a:avLst/>
          </a:prstGeom>
        </p:spPr>
      </p:pic>
      <p:sp>
        <p:nvSpPr>
          <p:cNvPr id="17" name="右箭头 16"/>
          <p:cNvSpPr/>
          <p:nvPr/>
        </p:nvSpPr>
        <p:spPr>
          <a:xfrm>
            <a:off x="4824028" y="2214156"/>
            <a:ext cx="1656184" cy="288032"/>
          </a:xfrm>
          <a:prstGeom prst="rightArrow">
            <a:avLst>
              <a:gd name="adj1" fmla="val 50000"/>
              <a:gd name="adj2" fmla="val 10825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TextBox 17"/>
          <p:cNvSpPr txBox="1"/>
          <p:nvPr/>
        </p:nvSpPr>
        <p:spPr>
          <a:xfrm>
            <a:off x="7020272" y="4629770"/>
            <a:ext cx="2123728" cy="338554"/>
          </a:xfrm>
          <a:prstGeom prst="rect">
            <a:avLst/>
          </a:prstGeom>
          <a:noFill/>
        </p:spPr>
        <p:txBody>
          <a:bodyPr wrap="square" rtlCol="0">
            <a:spAutoFit/>
          </a:bodyPr>
          <a:lstStyle/>
          <a:p>
            <a:r>
              <a:rPr lang="zh-CN" altLang="en-US" sz="1600" dirty="0" smtClean="0"/>
              <a:t>加盖资产管理专用章</a:t>
            </a:r>
            <a:endParaRPr lang="zh-CN" altLang="en-US" sz="1600" dirty="0"/>
          </a:p>
        </p:txBody>
      </p:sp>
      <p:grpSp>
        <p:nvGrpSpPr>
          <p:cNvPr id="27" name="组合 26"/>
          <p:cNvGrpSpPr/>
          <p:nvPr/>
        </p:nvGrpSpPr>
        <p:grpSpPr>
          <a:xfrm>
            <a:off x="7380312" y="2011716"/>
            <a:ext cx="1008112" cy="1008112"/>
            <a:chOff x="7380312" y="2996952"/>
            <a:chExt cx="1008112" cy="1008112"/>
          </a:xfrm>
        </p:grpSpPr>
        <p:cxnSp>
          <p:nvCxnSpPr>
            <p:cNvPr id="19" name="直接连接符 18"/>
            <p:cNvCxnSpPr/>
            <p:nvPr/>
          </p:nvCxnSpPr>
          <p:spPr>
            <a:xfrm>
              <a:off x="7380312" y="3068960"/>
              <a:ext cx="1008112" cy="936104"/>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V="1">
              <a:off x="7380312" y="2996952"/>
              <a:ext cx="1008112" cy="1008112"/>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4" name="组合 13"/>
          <p:cNvGrpSpPr/>
          <p:nvPr/>
        </p:nvGrpSpPr>
        <p:grpSpPr>
          <a:xfrm>
            <a:off x="7686092" y="4799047"/>
            <a:ext cx="792088" cy="504056"/>
            <a:chOff x="7236296" y="5301208"/>
            <a:chExt cx="792088" cy="504056"/>
          </a:xfrm>
        </p:grpSpPr>
        <p:cxnSp>
          <p:nvCxnSpPr>
            <p:cNvPr id="7" name="直接连接符 6"/>
            <p:cNvCxnSpPr/>
            <p:nvPr/>
          </p:nvCxnSpPr>
          <p:spPr>
            <a:xfrm>
              <a:off x="7236296" y="5517232"/>
              <a:ext cx="216024" cy="28803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V="1">
              <a:off x="7445795" y="5301208"/>
              <a:ext cx="582589" cy="50405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387743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政策新解</a:t>
            </a:r>
            <a:endParaRPr lang="zh-CN" altLang="en-US" dirty="0"/>
          </a:p>
        </p:txBody>
      </p:sp>
      <p:sp>
        <p:nvSpPr>
          <p:cNvPr id="3" name="日期占位符 2"/>
          <p:cNvSpPr>
            <a:spLocks noGrp="1"/>
          </p:cNvSpPr>
          <p:nvPr>
            <p:ph type="dt" sz="half" idx="10"/>
          </p:nvPr>
        </p:nvSpPr>
        <p:spPr/>
        <p:txBody>
          <a:bodyPr/>
          <a:lstStyle/>
          <a:p>
            <a:fld id="{251D5A47-00A5-4B5A-8C5F-72ABF9C7AD37}" type="datetime5">
              <a:rPr lang="zh-CN" altLang="en-US" smtClean="0"/>
              <a:pPr/>
              <a:t>2016/3/14</a:t>
            </a:fld>
            <a:endParaRPr lang="zh-CN" altLang="en-US" dirty="0"/>
          </a:p>
        </p:txBody>
      </p:sp>
      <p:sp>
        <p:nvSpPr>
          <p:cNvPr id="4" name="灯片编号占位符 3"/>
          <p:cNvSpPr>
            <a:spLocks noGrp="1"/>
          </p:cNvSpPr>
          <p:nvPr>
            <p:ph type="sldNum" sz="quarter" idx="12"/>
          </p:nvPr>
        </p:nvSpPr>
        <p:spPr/>
        <p:txBody>
          <a:bodyPr/>
          <a:lstStyle/>
          <a:p>
            <a:fld id="{6B71DB41-155D-470A-86A3-CDC8B0726665}" type="slidenum">
              <a:rPr lang="zh-CN" altLang="en-US" smtClean="0"/>
              <a:pPr/>
              <a:t>7</a:t>
            </a:fld>
            <a:endParaRPr lang="zh-CN" altLang="en-US"/>
          </a:p>
        </p:txBody>
      </p:sp>
      <p:sp>
        <p:nvSpPr>
          <p:cNvPr id="5" name="TextBox 4"/>
          <p:cNvSpPr txBox="1"/>
          <p:nvPr/>
        </p:nvSpPr>
        <p:spPr>
          <a:xfrm>
            <a:off x="858364" y="1340768"/>
            <a:ext cx="7621086" cy="507831"/>
          </a:xfrm>
          <a:prstGeom prst="rect">
            <a:avLst/>
          </a:prstGeom>
          <a:noFill/>
        </p:spPr>
        <p:txBody>
          <a:bodyPr wrap="square" rtlCol="0">
            <a:spAutoFit/>
          </a:bodyPr>
          <a:lstStyle/>
          <a:p>
            <a:pPr>
              <a:lnSpc>
                <a:spcPct val="150000"/>
              </a:lnSpc>
            </a:pPr>
            <a:r>
              <a:rPr lang="en-US" altLang="zh-CN" dirty="0" smtClean="0">
                <a:latin typeface="Times New Roman" pitchFamily="18" charset="0"/>
                <a:cs typeface="Times New Roman" pitchFamily="18" charset="0"/>
              </a:rPr>
              <a:t>     </a:t>
            </a:r>
            <a:r>
              <a:rPr lang="zh-CN" altLang="en-US" dirty="0" smtClean="0">
                <a:latin typeface="Times New Roman" pitchFamily="18" charset="0"/>
                <a:cs typeface="Times New Roman" pitchFamily="18" charset="0"/>
              </a:rPr>
              <a:t>“</a:t>
            </a:r>
            <a:r>
              <a:rPr lang="zh-CN" altLang="en-US" sz="1600" dirty="0" smtClean="0">
                <a:latin typeface="Times New Roman" pitchFamily="18" charset="0"/>
                <a:cs typeface="Times New Roman" pitchFamily="18" charset="0"/>
              </a:rPr>
              <a:t>低值耐用品及材料发生实际消耗时，领用人应记录或消耗情况，做到有案可查”</a:t>
            </a:r>
            <a:endParaRPr lang="zh-CN" altLang="en-US" sz="1600" dirty="0"/>
          </a:p>
        </p:txBody>
      </p:sp>
      <p:sp>
        <p:nvSpPr>
          <p:cNvPr id="22" name="TextBox 21"/>
          <p:cNvSpPr txBox="1"/>
          <p:nvPr/>
        </p:nvSpPr>
        <p:spPr>
          <a:xfrm>
            <a:off x="1164577" y="1988840"/>
            <a:ext cx="7621086" cy="830997"/>
          </a:xfrm>
          <a:prstGeom prst="rect">
            <a:avLst/>
          </a:prstGeom>
          <a:noFill/>
        </p:spPr>
        <p:txBody>
          <a:bodyPr wrap="square" rtlCol="0">
            <a:spAutoFit/>
          </a:bodyPr>
          <a:lstStyle/>
          <a:p>
            <a:pPr>
              <a:lnSpc>
                <a:spcPct val="150000"/>
              </a:lnSpc>
            </a:pPr>
            <a:r>
              <a:rPr lang="zh-CN" altLang="en-US" sz="1600" dirty="0" smtClean="0"/>
              <a:t>     “使用单位应定期组织本单位人员对低值耐用品及材料进行实物盘点，及时掌握库存情况，确保账实相符”</a:t>
            </a:r>
            <a:endParaRPr lang="zh-CN" altLang="en-US" sz="1600" dirty="0"/>
          </a:p>
        </p:txBody>
      </p:sp>
      <p:sp>
        <p:nvSpPr>
          <p:cNvPr id="23" name="TextBox 22"/>
          <p:cNvSpPr txBox="1"/>
          <p:nvPr/>
        </p:nvSpPr>
        <p:spPr>
          <a:xfrm>
            <a:off x="1164577" y="3933056"/>
            <a:ext cx="7621086" cy="1200329"/>
          </a:xfrm>
          <a:prstGeom prst="rect">
            <a:avLst/>
          </a:prstGeom>
          <a:noFill/>
        </p:spPr>
        <p:txBody>
          <a:bodyPr wrap="square" rtlCol="0">
            <a:spAutoFit/>
          </a:bodyPr>
          <a:lstStyle/>
          <a:p>
            <a:pPr>
              <a:lnSpc>
                <a:spcPct val="150000"/>
              </a:lnSpc>
            </a:pPr>
            <a:r>
              <a:rPr lang="zh-CN" altLang="en-US" sz="1600" dirty="0" smtClean="0"/>
              <a:t>     “对于达到使用寿命后仍具有残存价值的低值耐用品及材料实物，领用人须报实验室与资产管理处，由实验室与资产管理处按照报废资产处置，领用单位不得随意处置”</a:t>
            </a:r>
            <a:endParaRPr lang="zh-CN" altLang="en-US" sz="1600" dirty="0"/>
          </a:p>
        </p:txBody>
      </p:sp>
      <p:graphicFrame>
        <p:nvGraphicFramePr>
          <p:cNvPr id="8" name="图示 7"/>
          <p:cNvGraphicFramePr/>
          <p:nvPr>
            <p:extLst>
              <p:ext uri="{D42A27DB-BD31-4B8C-83A1-F6EECF244321}">
                <p14:modId xmlns:p14="http://schemas.microsoft.com/office/powerpoint/2010/main" val="211279998"/>
              </p:ext>
            </p:extLst>
          </p:nvPr>
        </p:nvGraphicFramePr>
        <p:xfrm>
          <a:off x="1740641" y="3183534"/>
          <a:ext cx="1584176" cy="3600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右箭头 11"/>
          <p:cNvSpPr/>
          <p:nvPr/>
        </p:nvSpPr>
        <p:spPr>
          <a:xfrm>
            <a:off x="3756865" y="3213560"/>
            <a:ext cx="1584176" cy="288032"/>
          </a:xfrm>
          <a:prstGeom prst="rightArrow">
            <a:avLst>
              <a:gd name="adj1" fmla="val 50000"/>
              <a:gd name="adj2" fmla="val 4910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14"/>
          <p:cNvSpPr txBox="1"/>
          <p:nvPr/>
        </p:nvSpPr>
        <p:spPr>
          <a:xfrm>
            <a:off x="5773089" y="3065188"/>
            <a:ext cx="2448272" cy="584775"/>
          </a:xfrm>
          <a:prstGeom prst="rect">
            <a:avLst/>
          </a:prstGeom>
          <a:noFill/>
        </p:spPr>
        <p:txBody>
          <a:bodyPr wrap="square" rtlCol="0">
            <a:spAutoFit/>
          </a:bodyPr>
          <a:lstStyle/>
          <a:p>
            <a:r>
              <a:rPr lang="zh-CN" altLang="en-US" sz="1600" dirty="0" smtClean="0"/>
              <a:t>        </a:t>
            </a:r>
            <a:r>
              <a:rPr lang="en-US" altLang="zh-CN" sz="1600" dirty="0" smtClean="0"/>
              <a:t>1</a:t>
            </a:r>
            <a:r>
              <a:rPr lang="zh-CN" altLang="en-US" sz="1600" dirty="0" smtClean="0"/>
              <a:t>、领用功能</a:t>
            </a:r>
            <a:endParaRPr lang="en-US" altLang="zh-CN" sz="1600" dirty="0" smtClean="0"/>
          </a:p>
          <a:p>
            <a:r>
              <a:rPr lang="en-US" altLang="zh-CN" sz="1600" dirty="0" smtClean="0"/>
              <a:t>        2</a:t>
            </a:r>
            <a:r>
              <a:rPr lang="zh-CN" altLang="en-US" sz="1600" dirty="0" smtClean="0"/>
              <a:t>、盘库功能</a:t>
            </a:r>
            <a:endParaRPr lang="zh-CN" altLang="en-US" sz="1600" dirty="0"/>
          </a:p>
        </p:txBody>
      </p:sp>
      <p:graphicFrame>
        <p:nvGraphicFramePr>
          <p:cNvPr id="26" name="图示 25"/>
          <p:cNvGraphicFramePr/>
          <p:nvPr>
            <p:extLst>
              <p:ext uri="{D42A27DB-BD31-4B8C-83A1-F6EECF244321}">
                <p14:modId xmlns:p14="http://schemas.microsoft.com/office/powerpoint/2010/main" val="3948306466"/>
              </p:ext>
            </p:extLst>
          </p:nvPr>
        </p:nvGraphicFramePr>
        <p:xfrm>
          <a:off x="1763688" y="5373216"/>
          <a:ext cx="1584176" cy="36004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8" name="右箭头 27"/>
          <p:cNvSpPr/>
          <p:nvPr/>
        </p:nvSpPr>
        <p:spPr>
          <a:xfrm>
            <a:off x="3779912" y="5403242"/>
            <a:ext cx="1584176" cy="288032"/>
          </a:xfrm>
          <a:prstGeom prst="rightArrow">
            <a:avLst>
              <a:gd name="adj1" fmla="val 50000"/>
              <a:gd name="adj2" fmla="val 4910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TextBox 28"/>
          <p:cNvSpPr txBox="1"/>
          <p:nvPr/>
        </p:nvSpPr>
        <p:spPr>
          <a:xfrm>
            <a:off x="6156176" y="5352720"/>
            <a:ext cx="1463207" cy="338554"/>
          </a:xfrm>
          <a:prstGeom prst="rect">
            <a:avLst/>
          </a:prstGeom>
          <a:noFill/>
        </p:spPr>
        <p:txBody>
          <a:bodyPr wrap="square" rtlCol="0">
            <a:spAutoFit/>
          </a:bodyPr>
          <a:lstStyle/>
          <a:p>
            <a:r>
              <a:rPr lang="zh-CN" altLang="en-US" sz="1600" dirty="0" smtClean="0"/>
              <a:t>残留处置管理</a:t>
            </a:r>
            <a:endParaRPr lang="zh-CN" altLang="en-US" sz="1600" dirty="0"/>
          </a:p>
        </p:txBody>
      </p:sp>
    </p:spTree>
    <p:extLst>
      <p:ext uri="{BB962C8B-B14F-4D97-AF65-F5344CB8AC3E}">
        <p14:creationId xmlns:p14="http://schemas.microsoft.com/office/powerpoint/2010/main" val="16832912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A0CF7A8-7139-485C-B98D-68F9897E97D5}" type="datetime5">
              <a:rPr lang="zh-CN" altLang="en-US" smtClean="0"/>
              <a:pPr/>
              <a:t>2016/3/14</a:t>
            </a:fld>
            <a:endParaRPr lang="zh-CN" altLang="en-US"/>
          </a:p>
        </p:txBody>
      </p:sp>
      <p:sp>
        <p:nvSpPr>
          <p:cNvPr id="3" name="灯片编号占位符 2"/>
          <p:cNvSpPr>
            <a:spLocks noGrp="1"/>
          </p:cNvSpPr>
          <p:nvPr>
            <p:ph type="sldNum" sz="quarter" idx="12"/>
          </p:nvPr>
        </p:nvSpPr>
        <p:spPr/>
        <p:txBody>
          <a:bodyPr/>
          <a:lstStyle/>
          <a:p>
            <a:fld id="{6B71DB41-155D-470A-86A3-CDC8B0726665}" type="slidenum">
              <a:rPr lang="zh-CN" altLang="en-US" smtClean="0"/>
              <a:pPr/>
              <a:t>8</a:t>
            </a:fld>
            <a:endParaRPr lang="zh-CN" altLang="en-US"/>
          </a:p>
        </p:txBody>
      </p:sp>
      <p:sp>
        <p:nvSpPr>
          <p:cNvPr id="4" name="标题 3"/>
          <p:cNvSpPr>
            <a:spLocks noGrp="1"/>
          </p:cNvSpPr>
          <p:nvPr>
            <p:ph type="title"/>
          </p:nvPr>
        </p:nvSpPr>
        <p:spPr/>
        <p:txBody>
          <a:bodyPr/>
          <a:lstStyle/>
          <a:p>
            <a:pPr marL="1290638" indent="-571500"/>
            <a:r>
              <a:rPr lang="zh-CN" altLang="en-US" sz="3600" dirty="0" smtClean="0"/>
              <a:t>二、耗材</a:t>
            </a:r>
            <a:r>
              <a:rPr lang="zh-CN" altLang="en-US" sz="3600" dirty="0"/>
              <a:t>及低值耐用品系统操作方法</a:t>
            </a:r>
            <a:endParaRPr lang="en-US" altLang="zh-CN" sz="3600" dirty="0"/>
          </a:p>
        </p:txBody>
      </p:sp>
    </p:spTree>
    <p:extLst>
      <p:ext uri="{BB962C8B-B14F-4D97-AF65-F5344CB8AC3E}">
        <p14:creationId xmlns:p14="http://schemas.microsoft.com/office/powerpoint/2010/main" val="35941040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登录系统</a:t>
            </a:r>
            <a:endParaRPr lang="zh-CN" altLang="en-US" dirty="0"/>
          </a:p>
        </p:txBody>
      </p:sp>
      <p:sp>
        <p:nvSpPr>
          <p:cNvPr id="3" name="日期占位符 2"/>
          <p:cNvSpPr>
            <a:spLocks noGrp="1"/>
          </p:cNvSpPr>
          <p:nvPr>
            <p:ph type="dt" sz="half" idx="10"/>
          </p:nvPr>
        </p:nvSpPr>
        <p:spPr/>
        <p:txBody>
          <a:bodyPr/>
          <a:lstStyle/>
          <a:p>
            <a:fld id="{251D5A47-00A5-4B5A-8C5F-72ABF9C7AD37}" type="datetime5">
              <a:rPr lang="zh-CN" altLang="en-US" smtClean="0"/>
              <a:pPr/>
              <a:t>2016/3/14</a:t>
            </a:fld>
            <a:endParaRPr lang="zh-CN" altLang="en-US" dirty="0"/>
          </a:p>
        </p:txBody>
      </p:sp>
      <p:sp>
        <p:nvSpPr>
          <p:cNvPr id="4" name="灯片编号占位符 3"/>
          <p:cNvSpPr>
            <a:spLocks noGrp="1"/>
          </p:cNvSpPr>
          <p:nvPr>
            <p:ph type="sldNum" sz="quarter" idx="12"/>
          </p:nvPr>
        </p:nvSpPr>
        <p:spPr/>
        <p:txBody>
          <a:bodyPr/>
          <a:lstStyle/>
          <a:p>
            <a:fld id="{6B71DB41-155D-470A-86A3-CDC8B0726665}" type="slidenum">
              <a:rPr lang="zh-CN" altLang="en-US" smtClean="0"/>
              <a:pPr/>
              <a:t>9</a:t>
            </a:fld>
            <a:endParaRPr lang="zh-CN" altLang="en-US"/>
          </a:p>
        </p:txBody>
      </p:sp>
      <p:sp>
        <p:nvSpPr>
          <p:cNvPr id="6" name="TextBox 5"/>
          <p:cNvSpPr txBox="1"/>
          <p:nvPr/>
        </p:nvSpPr>
        <p:spPr>
          <a:xfrm>
            <a:off x="1079612" y="1003759"/>
            <a:ext cx="1512168" cy="369332"/>
          </a:xfrm>
          <a:prstGeom prst="rect">
            <a:avLst/>
          </a:prstGeom>
          <a:noFill/>
        </p:spPr>
        <p:txBody>
          <a:bodyPr wrap="square" rtlCol="0">
            <a:spAutoFit/>
          </a:bodyPr>
          <a:lstStyle/>
          <a:p>
            <a:r>
              <a:rPr lang="zh-CN" altLang="en-US" b="1" dirty="0" smtClean="0"/>
              <a:t>登录方式：</a:t>
            </a:r>
            <a:endParaRPr lang="zh-CN" altLang="en-US" b="1" dirty="0"/>
          </a:p>
        </p:txBody>
      </p:sp>
      <p:sp>
        <p:nvSpPr>
          <p:cNvPr id="7" name="TextBox 6"/>
          <p:cNvSpPr txBox="1"/>
          <p:nvPr/>
        </p:nvSpPr>
        <p:spPr>
          <a:xfrm>
            <a:off x="2051720" y="1556792"/>
            <a:ext cx="3558923" cy="369332"/>
          </a:xfrm>
          <a:prstGeom prst="rect">
            <a:avLst/>
          </a:prstGeom>
          <a:noFill/>
        </p:spPr>
        <p:txBody>
          <a:bodyPr wrap="none" rtlCol="0">
            <a:spAutoFit/>
          </a:bodyPr>
          <a:lstStyle/>
          <a:p>
            <a:r>
              <a:rPr lang="en-US" altLang="zh-CN" dirty="0" smtClean="0">
                <a:latin typeface="Times New Roman" pitchFamily="18" charset="0"/>
                <a:cs typeface="Times New Roman" pitchFamily="18" charset="0"/>
              </a:rPr>
              <a:t>http://202.117.3.106:8808/hcdznyp</a:t>
            </a:r>
            <a:endParaRPr lang="zh-CN" altLang="en-US" dirty="0">
              <a:latin typeface="Times New Roman" pitchFamily="18" charset="0"/>
              <a:cs typeface="Times New Roman" pitchFamily="18" charset="0"/>
            </a:endParaRPr>
          </a:p>
        </p:txBody>
      </p:sp>
      <p:sp>
        <p:nvSpPr>
          <p:cNvPr id="12" name="TextBox 11"/>
          <p:cNvSpPr txBox="1"/>
          <p:nvPr/>
        </p:nvSpPr>
        <p:spPr>
          <a:xfrm>
            <a:off x="2047399" y="2204864"/>
            <a:ext cx="4993675" cy="369332"/>
          </a:xfrm>
          <a:prstGeom prst="rect">
            <a:avLst/>
          </a:prstGeom>
          <a:noFill/>
        </p:spPr>
        <p:txBody>
          <a:bodyPr wrap="none" rtlCol="0">
            <a:spAutoFit/>
          </a:bodyPr>
          <a:lstStyle/>
          <a:p>
            <a:r>
              <a:rPr lang="zh-CN" altLang="en-US" dirty="0" smtClean="0"/>
              <a:t>实验室与资产管理处主页</a:t>
            </a:r>
            <a:r>
              <a:rPr lang="en-US" altLang="zh-CN" dirty="0" smtClean="0"/>
              <a:t>---</a:t>
            </a:r>
            <a:r>
              <a:rPr lang="zh-CN" altLang="en-US" dirty="0" smtClean="0"/>
              <a:t>资产办理</a:t>
            </a:r>
            <a:r>
              <a:rPr lang="en-US" altLang="zh-CN" dirty="0" smtClean="0"/>
              <a:t>---</a:t>
            </a:r>
            <a:r>
              <a:rPr lang="zh-CN" altLang="en-US" dirty="0" smtClean="0"/>
              <a:t>耗材系统</a:t>
            </a:r>
            <a:endParaRPr lang="zh-CN" altLang="en-US" dirty="0"/>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7399" y="2780928"/>
            <a:ext cx="4941388" cy="3192817"/>
          </a:xfrm>
          <a:prstGeom prst="rect">
            <a:avLst/>
          </a:prstGeom>
        </p:spPr>
      </p:pic>
    </p:spTree>
    <p:extLst>
      <p:ext uri="{BB962C8B-B14F-4D97-AF65-F5344CB8AC3E}">
        <p14:creationId xmlns:p14="http://schemas.microsoft.com/office/powerpoint/2010/main" val="1079425567"/>
      </p:ext>
    </p:extLst>
  </p:cSld>
  <p:clrMapOvr>
    <a:masterClrMapping/>
  </p:clrMapOvr>
  <p:timing>
    <p:tnLst>
      <p:par>
        <p:cTn id="1" dur="indefinite" restart="never" nodeType="tmRoot"/>
      </p:par>
    </p:tnLst>
  </p:timing>
</p:sld>
</file>

<file path=ppt/theme/theme1.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8566</TotalTime>
  <Words>1349</Words>
  <Application>Microsoft Office PowerPoint</Application>
  <PresentationFormat>全屏显示(4:3)</PresentationFormat>
  <Paragraphs>177</Paragraphs>
  <Slides>36</Slides>
  <Notes>0</Notes>
  <HiddenSlides>0</HiddenSlides>
  <MMClips>0</MMClips>
  <ScaleCrop>false</ScaleCrop>
  <HeadingPairs>
    <vt:vector size="4" baseType="variant">
      <vt:variant>
        <vt:lpstr>主题</vt:lpstr>
      </vt:variant>
      <vt:variant>
        <vt:i4>1</vt:i4>
      </vt:variant>
      <vt:variant>
        <vt:lpstr>幻灯片标题</vt:lpstr>
      </vt:variant>
      <vt:variant>
        <vt:i4>36</vt:i4>
      </vt:variant>
    </vt:vector>
  </HeadingPairs>
  <TitlesOfParts>
    <vt:vector size="37" baseType="lpstr">
      <vt:lpstr>自定义设计方案</vt:lpstr>
      <vt:lpstr>耗材及低值耐用品系统培训</vt:lpstr>
      <vt:lpstr>培训提纲</vt:lpstr>
      <vt:lpstr>一、政策新解</vt:lpstr>
      <vt:lpstr>政策新解</vt:lpstr>
      <vt:lpstr>政策新解</vt:lpstr>
      <vt:lpstr>政策新解</vt:lpstr>
      <vt:lpstr>政策新解</vt:lpstr>
      <vt:lpstr>二、耗材及低值耐用品系统操作方法</vt:lpstr>
      <vt:lpstr>登录系统</vt:lpstr>
      <vt:lpstr>PowerPoint 演示文稿</vt:lpstr>
      <vt:lpstr>登录系统</vt:lpstr>
      <vt:lpstr>导师（在职教工）授权模块</vt:lpstr>
      <vt:lpstr>导师（在职教工）授权模块</vt:lpstr>
      <vt:lpstr>材料购买入库</vt:lpstr>
      <vt:lpstr>材料购买入库</vt:lpstr>
      <vt:lpstr>材料购买入库</vt:lpstr>
      <vt:lpstr>材料购买入库</vt:lpstr>
      <vt:lpstr>记账单打印</vt:lpstr>
      <vt:lpstr>记账单打印</vt:lpstr>
      <vt:lpstr>记账单打印</vt:lpstr>
      <vt:lpstr>领用及盘库</vt:lpstr>
      <vt:lpstr>领用及盘库</vt:lpstr>
      <vt:lpstr>领用及盘库</vt:lpstr>
      <vt:lpstr>领用及盘库</vt:lpstr>
      <vt:lpstr>领用及盘库</vt:lpstr>
      <vt:lpstr>领用及盘库</vt:lpstr>
      <vt:lpstr>领用及盘库</vt:lpstr>
      <vt:lpstr>领用及盘库</vt:lpstr>
      <vt:lpstr>领用及盘库</vt:lpstr>
      <vt:lpstr>残留处置管理</vt:lpstr>
      <vt:lpstr>残留处置管理</vt:lpstr>
      <vt:lpstr>残留处置管理</vt:lpstr>
      <vt:lpstr>残留处置管理</vt:lpstr>
      <vt:lpstr>三、系统推进时间安排</vt:lpstr>
      <vt:lpstr>推进时间安排</vt:lpstr>
      <vt:lpstr>推进时间安排</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zyl</dc:creator>
  <cp:lastModifiedBy>zyl</cp:lastModifiedBy>
  <cp:revision>2822</cp:revision>
  <dcterms:created xsi:type="dcterms:W3CDTF">2012-11-07T14:18:19Z</dcterms:created>
  <dcterms:modified xsi:type="dcterms:W3CDTF">2016-03-14T03:54:15Z</dcterms:modified>
</cp:coreProperties>
</file>