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4"/>
  </p:notesMasterIdLst>
  <p:sldIdLst>
    <p:sldId id="256" r:id="rId2"/>
    <p:sldId id="362" r:id="rId3"/>
    <p:sldId id="360"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394"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77F"/>
    <a:srgbClr val="0076B7"/>
    <a:srgbClr val="B02923"/>
    <a:srgbClr val="0076A3"/>
    <a:srgbClr val="491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8" autoAdjust="0"/>
    <p:restoredTop sz="94660"/>
  </p:normalViewPr>
  <p:slideViewPr>
    <p:cSldViewPr>
      <p:cViewPr varScale="1">
        <p:scale>
          <a:sx n="91" d="100"/>
          <a:sy n="91" d="100"/>
        </p:scale>
        <p:origin x="-109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36313-1F43-42E3-BA6A-8A6FFB3E116B}" type="datetimeFigureOut">
              <a:rPr lang="zh-CN" altLang="en-US" smtClean="0"/>
              <a:pPr/>
              <a:t>2016-4-13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61B39-BE70-45FE-9B2B-B9EF643BDCE1}" type="slidenum">
              <a:rPr lang="zh-CN" altLang="en-US" smtClean="0"/>
              <a:pPr/>
              <a:t>‹#›</a:t>
            </a:fld>
            <a:endParaRPr lang="zh-CN" altLang="en-US"/>
          </a:p>
        </p:txBody>
      </p:sp>
    </p:spTree>
    <p:extLst>
      <p:ext uri="{BB962C8B-B14F-4D97-AF65-F5344CB8AC3E}">
        <p14:creationId xmlns:p14="http://schemas.microsoft.com/office/powerpoint/2010/main" val="193563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皮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1470025"/>
          </a:xfrm>
        </p:spPr>
        <p:txBody>
          <a:bodyPr/>
          <a:lstStyle>
            <a:lvl1pPr>
              <a:lnSpc>
                <a:spcPct val="150000"/>
              </a:lnSpc>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504306"/>
            <a:ext cx="6400800" cy="769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C1E77E7-1A22-47B6-BF4D-1EF712AE7C1A}" type="datetime5">
              <a:rPr lang="zh-CN" altLang="en-US" smtClean="0"/>
              <a:pPr/>
              <a:t>2016/4/13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71DB41-155D-470A-86A3-CDC8B0726665}" type="slidenum">
              <a:rPr lang="zh-CN" altLang="en-US" smtClean="0"/>
              <a:pPr/>
              <a:t>‹#›</a:t>
            </a:fld>
            <a:endParaRPr lang="zh-CN" altLang="en-US" dirty="0"/>
          </a:p>
        </p:txBody>
      </p:sp>
      <p:grpSp>
        <p:nvGrpSpPr>
          <p:cNvPr id="19" name="组合 18"/>
          <p:cNvGrpSpPr/>
          <p:nvPr userDrawn="1"/>
        </p:nvGrpSpPr>
        <p:grpSpPr>
          <a:xfrm>
            <a:off x="142844" y="4286256"/>
            <a:ext cx="8861706" cy="1197575"/>
            <a:chOff x="142844" y="4286256"/>
            <a:chExt cx="8861706" cy="1197575"/>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0799" y="4286256"/>
              <a:ext cx="1800864" cy="1197575"/>
            </a:xfrm>
            <a:prstGeom prst="rect">
              <a:avLst/>
            </a:prstGeom>
            <a:pattFill prst="dkVert">
              <a:fgClr>
                <a:schemeClr val="accent1"/>
              </a:fgClr>
              <a:bgClr>
                <a:schemeClr val="bg1"/>
              </a:bgClr>
            </a:pattFill>
            <a:ln w="12700">
              <a:solidFill>
                <a:schemeClr val="bg1"/>
              </a:solidFill>
              <a:prstDash val="lgDash"/>
            </a:ln>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0795" y="4286256"/>
              <a:ext cx="1596766" cy="1197575"/>
            </a:xfrm>
            <a:prstGeom prst="rect">
              <a:avLst/>
            </a:prstGeom>
            <a:pattFill prst="dkVert">
              <a:fgClr>
                <a:schemeClr val="accent1"/>
              </a:fgClr>
              <a:bgClr>
                <a:schemeClr val="bg1"/>
              </a:bgClr>
            </a:pattFill>
            <a:ln w="12700">
              <a:solidFill>
                <a:schemeClr val="bg1"/>
              </a:solidFill>
              <a:prstDash val="lgDash"/>
            </a:ln>
            <a:extLst/>
          </p:spPr>
        </p:pic>
        <p:pic>
          <p:nvPicPr>
            <p:cNvPr id="16" name="Picture 5" descr="C:\Users\Administrator\Desktop\DSC_0105.JPG"/>
            <p:cNvPicPr>
              <a:picLocks noChangeAspect="1" noChangeArrowheads="1"/>
            </p:cNvPicPr>
            <p:nvPr/>
          </p:nvPicPr>
          <p:blipFill>
            <a:blip r:embed="rId4" cstate="print">
              <a:extLst/>
            </a:blip>
            <a:srcRect/>
            <a:stretch>
              <a:fillRect/>
            </a:stretch>
          </p:blipFill>
          <p:spPr bwMode="auto">
            <a:xfrm>
              <a:off x="7182850" y="4286256"/>
              <a:ext cx="1821700" cy="1197575"/>
            </a:xfrm>
            <a:prstGeom prst="rect">
              <a:avLst/>
            </a:prstGeom>
            <a:pattFill prst="dkVert">
              <a:fgClr>
                <a:schemeClr val="accent1"/>
              </a:fgClr>
              <a:bgClr>
                <a:schemeClr val="bg1"/>
              </a:bgClr>
            </a:pattFill>
            <a:ln w="12700">
              <a:solidFill>
                <a:schemeClr val="bg1"/>
              </a:solidFill>
              <a:prstDash val="lgDash"/>
            </a:ln>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2844" y="4286256"/>
              <a:ext cx="1596764" cy="1197575"/>
            </a:xfrm>
            <a:prstGeom prst="rect">
              <a:avLst/>
            </a:prstGeom>
            <a:pattFill prst="dkVert">
              <a:fgClr>
                <a:schemeClr val="accent1"/>
              </a:fgClr>
              <a:bgClr>
                <a:schemeClr val="bg1"/>
              </a:bgClr>
            </a:pattFill>
            <a:ln w="12700">
              <a:solidFill>
                <a:schemeClr val="bg1"/>
              </a:solidFill>
              <a:prstDash val="lgDash"/>
            </a:ln>
            <a:extLst/>
          </p:spPr>
        </p:pic>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58748" y="4286256"/>
              <a:ext cx="1800864" cy="1197575"/>
            </a:xfrm>
            <a:prstGeom prst="rect">
              <a:avLst/>
            </a:prstGeom>
            <a:pattFill prst="dkVert">
              <a:fgClr>
                <a:schemeClr val="accent1"/>
              </a:fgClr>
              <a:bgClr>
                <a:schemeClr val="bg1"/>
              </a:bgClr>
            </a:pattFill>
            <a:ln w="12700">
              <a:solidFill>
                <a:schemeClr val="bg1"/>
              </a:solidFill>
              <a:prstDash val="lgDash"/>
            </a:ln>
            <a:extLst/>
          </p:spPr>
        </p:pic>
      </p:grpSp>
    </p:spTree>
    <p:extLst>
      <p:ext uri="{BB962C8B-B14F-4D97-AF65-F5344CB8AC3E}">
        <p14:creationId xmlns:p14="http://schemas.microsoft.com/office/powerpoint/2010/main" val="3134433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sp>
        <p:nvSpPr>
          <p:cNvPr id="6" name="标题 1"/>
          <p:cNvSpPr>
            <a:spLocks noGrp="1"/>
          </p:cNvSpPr>
          <p:nvPr>
            <p:ph type="title"/>
          </p:nvPr>
        </p:nvSpPr>
        <p:spPr>
          <a:xfrm>
            <a:off x="457200" y="2636912"/>
            <a:ext cx="8229600" cy="1143000"/>
          </a:xfrm>
        </p:spPr>
        <p:txBody>
          <a:bodyPr>
            <a:noAutofit/>
          </a:bodyPr>
          <a:lstStyle>
            <a:lvl1pPr>
              <a:defRPr sz="4800">
                <a:solidFill>
                  <a:srgbClr val="00477F"/>
                </a:solidFill>
              </a:defRPr>
            </a:lvl1pPr>
          </a:lstStyle>
          <a:p>
            <a:r>
              <a:rPr lang="zh-CN" altLang="en-US" dirty="0" smtClean="0"/>
              <a:t>单击此处编辑母版标题样式</a:t>
            </a:r>
            <a:endParaRPr lang="zh-CN" altLang="en-US" dirty="0"/>
          </a:p>
        </p:txBody>
      </p:sp>
      <p:pic>
        <p:nvPicPr>
          <p:cNvPr id="7" name="Grafik 14" descr="trenner.png"/>
          <p:cNvPicPr>
            <a:picLocks noChangeAspect="1"/>
          </p:cNvPicPr>
          <p:nvPr userDrawn="1"/>
        </p:nvPicPr>
        <p:blipFill>
          <a:blip r:embed="rId2" cstate="print"/>
          <a:stretch>
            <a:fillRect/>
          </a:stretch>
        </p:blipFill>
        <p:spPr>
          <a:xfrm>
            <a:off x="0" y="3789041"/>
            <a:ext cx="9144000" cy="178595"/>
          </a:xfrm>
          <a:prstGeom prst="rect">
            <a:avLst/>
          </a:prstGeom>
        </p:spPr>
      </p:pic>
    </p:spTree>
    <p:extLst>
      <p:ext uri="{BB962C8B-B14F-4D97-AF65-F5344CB8AC3E}">
        <p14:creationId xmlns:p14="http://schemas.microsoft.com/office/powerpoint/2010/main" val="1565075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75C0513-979D-481D-A839-02683F7E5A2D}" type="datetime5">
              <a:rPr lang="zh-CN" altLang="en-US" smtClean="0"/>
              <a:pPr/>
              <a:t>2016/4/13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sp>
        <p:nvSpPr>
          <p:cNvPr id="8" name="标题 1"/>
          <p:cNvSpPr>
            <a:spLocks noGrp="1"/>
          </p:cNvSpPr>
          <p:nvPr>
            <p:ph type="title"/>
          </p:nvPr>
        </p:nvSpPr>
        <p:spPr>
          <a:xfrm>
            <a:off x="457200" y="274639"/>
            <a:ext cx="8229600" cy="1143000"/>
          </a:xfrm>
        </p:spPr>
        <p:txBody>
          <a:bodyPr>
            <a:normAutofit/>
          </a:bodyPr>
          <a:lstStyle>
            <a:lvl1pPr>
              <a:defRPr sz="3600"/>
            </a:lvl1pPr>
          </a:lstStyle>
          <a:p>
            <a:r>
              <a:rPr lang="zh-CN" altLang="en-US" dirty="0" smtClean="0"/>
              <a:t>单击此处编辑母版标题样式</a:t>
            </a:r>
            <a:endParaRPr lang="zh-CN" altLang="en-US" dirty="0"/>
          </a:p>
        </p:txBody>
      </p:sp>
      <p:pic>
        <p:nvPicPr>
          <p:cNvPr id="9" name="Grafik 14" descr="trenner.png"/>
          <p:cNvPicPr>
            <a:picLocks noChangeAspect="1"/>
          </p:cNvPicPr>
          <p:nvPr userDrawn="1"/>
        </p:nvPicPr>
        <p:blipFill>
          <a:blip r:embed="rId2" cstate="print"/>
          <a:stretch>
            <a:fillRect/>
          </a:stretch>
        </p:blipFill>
        <p:spPr>
          <a:xfrm>
            <a:off x="0" y="1412777"/>
            <a:ext cx="9144000" cy="178595"/>
          </a:xfrm>
          <a:prstGeom prst="rect">
            <a:avLst/>
          </a:prstGeom>
        </p:spPr>
      </p:pic>
      <p:sp>
        <p:nvSpPr>
          <p:cNvPr id="13" name="文本占位符 12"/>
          <p:cNvSpPr>
            <a:spLocks noGrp="1"/>
          </p:cNvSpPr>
          <p:nvPr>
            <p:ph type="body" sz="quarter" idx="13"/>
          </p:nvPr>
        </p:nvSpPr>
        <p:spPr>
          <a:xfrm>
            <a:off x="467544" y="1700808"/>
            <a:ext cx="8208912" cy="4320480"/>
          </a:xfrm>
        </p:spPr>
        <p:txBody>
          <a:bodyPr>
            <a:normAutofit/>
          </a:bodyPr>
          <a:lstStyle>
            <a:lvl1pPr marL="719138" indent="0">
              <a:buNone/>
              <a:defRPr lang="zh-CN" altLang="en-US" sz="2000" kern="1200" dirty="0" smtClean="0">
                <a:solidFill>
                  <a:schemeClr val="tx1"/>
                </a:solidFill>
                <a:latin typeface="黑体" pitchFamily="49" charset="-122"/>
                <a:ea typeface="黑体" pitchFamily="49" charset="-122"/>
                <a:cs typeface="+mn-cs"/>
              </a:defRPr>
            </a:lvl1pPr>
            <a:lvl2pPr>
              <a:defRPr lang="zh-CN" altLang="en-US" sz="2000" kern="1200" dirty="0" smtClean="0">
                <a:solidFill>
                  <a:schemeClr val="tx1">
                    <a:lumMod val="65000"/>
                    <a:lumOff val="35000"/>
                  </a:schemeClr>
                </a:solidFill>
                <a:latin typeface="黑体" pitchFamily="49" charset="-122"/>
                <a:ea typeface="黑体" pitchFamily="49" charset="-122"/>
                <a:cs typeface="+mn-cs"/>
              </a:defRPr>
            </a:lvl2pPr>
            <a:lvl3pPr>
              <a:defRPr lang="zh-CN" altLang="en-US" sz="2000" kern="1200" dirty="0" smtClean="0">
                <a:solidFill>
                  <a:schemeClr val="tx1">
                    <a:lumMod val="65000"/>
                    <a:lumOff val="35000"/>
                  </a:schemeClr>
                </a:solidFill>
                <a:latin typeface="黑体" pitchFamily="49" charset="-122"/>
                <a:ea typeface="黑体" pitchFamily="49" charset="-122"/>
                <a:cs typeface="+mn-cs"/>
              </a:defRPr>
            </a:lvl3pPr>
            <a:lvl4pP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a:defRPr lang="zh-CN" altLang="en-US" sz="2000" kern="1200" dirty="0" smtClean="0">
                <a:solidFill>
                  <a:schemeClr val="tx1">
                    <a:lumMod val="65000"/>
                    <a:lumOff val="35000"/>
                  </a:schemeClr>
                </a:solidFill>
                <a:latin typeface="黑体" pitchFamily="49" charset="-122"/>
                <a:ea typeface="黑体" pitchFamily="49" charset="-122"/>
                <a:cs typeface="+mn-cs"/>
              </a:defRPr>
            </a:lvl5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5632590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63272" cy="490066"/>
          </a:xfrm>
        </p:spPr>
        <p:txBody>
          <a:bodyPr>
            <a:noAutofit/>
          </a:bodyPr>
          <a:lstStyle>
            <a:lvl1pPr algn="l">
              <a:defRPr sz="28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a:t>
            </a:fld>
            <a:endParaRPr lang="zh-CN" altLang="en-US"/>
          </a:p>
        </p:txBody>
      </p:sp>
      <p:pic>
        <p:nvPicPr>
          <p:cNvPr id="8" name="Grafik 14" descr="trenner.png"/>
          <p:cNvPicPr>
            <a:picLocks noChangeAspect="1"/>
          </p:cNvPicPr>
          <p:nvPr userDrawn="1"/>
        </p:nvPicPr>
        <p:blipFill>
          <a:blip r:embed="rId2" cstate="print"/>
          <a:stretch>
            <a:fillRect/>
          </a:stretch>
        </p:blipFill>
        <p:spPr>
          <a:xfrm>
            <a:off x="0" y="781032"/>
            <a:ext cx="4860032" cy="94923"/>
          </a:xfrm>
          <a:prstGeom prst="rect">
            <a:avLst/>
          </a:prstGeom>
        </p:spPr>
      </p:pic>
      <p:sp>
        <p:nvSpPr>
          <p:cNvPr id="9" name="文本占位符 12"/>
          <p:cNvSpPr>
            <a:spLocks noGrp="1"/>
          </p:cNvSpPr>
          <p:nvPr>
            <p:ph type="body" sz="quarter" idx="13"/>
          </p:nvPr>
        </p:nvSpPr>
        <p:spPr>
          <a:xfrm>
            <a:off x="467544" y="980728"/>
            <a:ext cx="8208912" cy="5040560"/>
          </a:xfrm>
        </p:spPr>
        <p:txBody>
          <a:bodyPr>
            <a:normAutofit/>
          </a:bodyPr>
          <a:lstStyle>
            <a:lvl1pPr marL="0" indent="0">
              <a:buNone/>
              <a:defRPr lang="zh-CN" altLang="en-US" sz="2000" kern="1200" dirty="0" smtClean="0">
                <a:solidFill>
                  <a:schemeClr val="tx1"/>
                </a:solidFill>
                <a:latin typeface="黑体" pitchFamily="49" charset="-122"/>
                <a:ea typeface="黑体" pitchFamily="49" charset="-122"/>
                <a:cs typeface="+mn-cs"/>
              </a:defRPr>
            </a:lvl1pPr>
            <a:lvl2pPr>
              <a:defRPr lang="zh-CN" altLang="en-US" sz="2000" kern="1200" dirty="0" smtClean="0">
                <a:solidFill>
                  <a:schemeClr val="tx1">
                    <a:lumMod val="65000"/>
                    <a:lumOff val="35000"/>
                  </a:schemeClr>
                </a:solidFill>
                <a:latin typeface="黑体" pitchFamily="49" charset="-122"/>
                <a:ea typeface="黑体" pitchFamily="49" charset="-122"/>
                <a:cs typeface="+mn-cs"/>
              </a:defRPr>
            </a:lvl2pPr>
            <a:lvl3pPr>
              <a:defRPr lang="zh-CN" altLang="en-US" sz="2000" kern="1200" dirty="0" smtClean="0">
                <a:solidFill>
                  <a:schemeClr val="tx1">
                    <a:lumMod val="65000"/>
                    <a:lumOff val="35000"/>
                  </a:schemeClr>
                </a:solidFill>
                <a:latin typeface="黑体" pitchFamily="49" charset="-122"/>
                <a:ea typeface="黑体" pitchFamily="49" charset="-122"/>
                <a:cs typeface="+mn-cs"/>
              </a:defRPr>
            </a:lvl3pPr>
            <a:lvl4pP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a:defRPr lang="zh-CN" altLang="en-US" sz="2000" kern="1200" dirty="0" smtClean="0">
                <a:solidFill>
                  <a:schemeClr val="tx1">
                    <a:lumMod val="65000"/>
                    <a:lumOff val="35000"/>
                  </a:schemeClr>
                </a:solidFill>
                <a:latin typeface="黑体" pitchFamily="49" charset="-122"/>
                <a:ea typeface="黑体" pitchFamily="49" charset="-122"/>
                <a:cs typeface="+mn-cs"/>
              </a:defRPr>
            </a:lvl5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321420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57568E-1F15-48DC-A045-DECC9D2865CC}" type="datetime5">
              <a:rPr lang="zh-CN" altLang="en-US" smtClean="0"/>
              <a:pPr/>
              <a:t>2016/4/13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a:t>
            </a:fld>
            <a:endParaRPr lang="zh-CN" altLang="en-US"/>
          </a:p>
        </p:txBody>
      </p:sp>
      <p:pic>
        <p:nvPicPr>
          <p:cNvPr id="5" name="Picture 2" descr="F:\设计\素材\交大\校训辅助图形006-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0391" y="834217"/>
            <a:ext cx="2583218" cy="2594783"/>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p:cNvSpPr>
            <a:spLocks noGrp="1"/>
          </p:cNvSpPr>
          <p:nvPr>
            <p:ph type="title"/>
          </p:nvPr>
        </p:nvSpPr>
        <p:spPr>
          <a:xfrm>
            <a:off x="457200" y="3573016"/>
            <a:ext cx="8229600" cy="1143000"/>
          </a:xfrm>
        </p:spPr>
        <p:txBody>
          <a:bodyPr>
            <a:noAutofit/>
          </a:bodyPr>
          <a:lstStyle>
            <a:lvl1pPr>
              <a:defRPr sz="4800">
                <a:solidFill>
                  <a:srgbClr val="00477F"/>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645958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剪去单角的矩形 8"/>
          <p:cNvSpPr/>
          <p:nvPr userDrawn="1"/>
        </p:nvSpPr>
        <p:spPr>
          <a:xfrm flipH="1" flipV="1">
            <a:off x="6732240" y="52405"/>
            <a:ext cx="2411760" cy="208242"/>
          </a:xfrm>
          <a:prstGeom prst="snip1Rect">
            <a:avLst>
              <a:gd name="adj" fmla="val 50000"/>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8" name="矩形 7"/>
          <p:cNvSpPr/>
          <p:nvPr userDrawn="1"/>
        </p:nvSpPr>
        <p:spPr>
          <a:xfrm>
            <a:off x="0" y="0"/>
            <a:ext cx="9144000" cy="72000"/>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7036450" y="0"/>
            <a:ext cx="1279963" cy="280183"/>
            <a:chOff x="7063154" y="0"/>
            <a:chExt cx="721141" cy="280183"/>
          </a:xfrm>
        </p:grpSpPr>
        <p:sp>
          <p:nvSpPr>
            <p:cNvPr id="12" name="平行四边形 11"/>
            <p:cNvSpPr/>
            <p:nvPr userDrawn="1"/>
          </p:nvSpPr>
          <p:spPr>
            <a:xfrm>
              <a:off x="7075613" y="0"/>
              <a:ext cx="696229" cy="260647"/>
            </a:xfrm>
            <a:prstGeom prst="parallelogram">
              <a:avLst/>
            </a:prstGeom>
            <a:solidFill>
              <a:srgbClr val="B0292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userDrawn="1"/>
          </p:nvSpPr>
          <p:spPr>
            <a:xfrm>
              <a:off x="7063154" y="33962"/>
              <a:ext cx="721141" cy="246221"/>
            </a:xfrm>
            <a:prstGeom prst="rect">
              <a:avLst/>
            </a:prstGeom>
            <a:noFill/>
          </p:spPr>
          <p:txBody>
            <a:bodyPr wrap="square" rtlCol="0" anchor="ctr">
              <a:spAutoFit/>
            </a:bodyPr>
            <a:lstStyle/>
            <a:p>
              <a:pPr algn="ctr">
                <a:lnSpc>
                  <a:spcPct val="100000"/>
                </a:lnSpc>
              </a:pPr>
              <a:r>
                <a:rPr lang="zh-CN" altLang="en-US" sz="1000" kern="1200" spc="0" dirty="0" smtClean="0">
                  <a:solidFill>
                    <a:schemeClr val="bg1"/>
                  </a:solidFill>
                  <a:latin typeface="Square721 Cn BT" panose="020B0406020202050204" pitchFamily="34" charset="0"/>
                  <a:ea typeface="黑体" panose="02010609060101010101" pitchFamily="49" charset="-122"/>
                  <a:cs typeface="Courier New" panose="02070309020205020404" pitchFamily="49" charset="0"/>
                </a:rPr>
                <a:t>西安交通大学</a:t>
              </a:r>
              <a:endParaRPr lang="zh-CN" altLang="en-US" sz="1000" kern="1200" spc="0" dirty="0">
                <a:solidFill>
                  <a:schemeClr val="bg1"/>
                </a:solidFill>
                <a:latin typeface="Square721 Cn BT" panose="020B0406020202050204" pitchFamily="34" charset="0"/>
                <a:ea typeface="黑体" panose="02010609060101010101" pitchFamily="49" charset="-122"/>
                <a:cs typeface="Courier New" panose="02070309020205020404" pitchFamily="49" charset="0"/>
              </a:endParaRPr>
            </a:p>
          </p:txBody>
        </p:sp>
        <p:sp>
          <p:nvSpPr>
            <p:cNvPr id="13" name="平行四边形 12"/>
            <p:cNvSpPr/>
            <p:nvPr userDrawn="1"/>
          </p:nvSpPr>
          <p:spPr>
            <a:xfrm>
              <a:off x="7146254" y="13333"/>
              <a:ext cx="612000" cy="28800"/>
            </a:xfrm>
            <a:prstGeom prst="parallelogram">
              <a:avLst/>
            </a:prstGeom>
            <a:pattFill prst="wdDnDiag">
              <a:fgClr>
                <a:schemeClr val="bg1"/>
              </a:fgClr>
              <a:bgClr>
                <a:srgbClr val="B02923"/>
              </a:bgClr>
            </a:patt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0" y="6495640"/>
            <a:ext cx="9144000" cy="362360"/>
            <a:chOff x="0" y="6495640"/>
            <a:chExt cx="9144000" cy="362360"/>
          </a:xfrm>
        </p:grpSpPr>
        <p:sp>
          <p:nvSpPr>
            <p:cNvPr id="14" name="矩形 13"/>
            <p:cNvSpPr/>
            <p:nvPr userDrawn="1"/>
          </p:nvSpPr>
          <p:spPr>
            <a:xfrm>
              <a:off x="0" y="6617594"/>
              <a:ext cx="9144000" cy="240406"/>
            </a:xfrm>
            <a:prstGeom prst="rect">
              <a:avLst/>
            </a:prstGeom>
            <a:solidFill>
              <a:srgbClr val="0047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sp>
          <p:nvSpPr>
            <p:cNvPr id="15" name="剪去对角的矩形 14"/>
            <p:cNvSpPr/>
            <p:nvPr userDrawn="1"/>
          </p:nvSpPr>
          <p:spPr>
            <a:xfrm>
              <a:off x="0" y="6495640"/>
              <a:ext cx="2771800" cy="362360"/>
            </a:xfrm>
            <a:prstGeom prst="snip2DiagRect">
              <a:avLst>
                <a:gd name="adj1" fmla="val 0"/>
                <a:gd name="adj2" fmla="val 50000"/>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grpSp>
      <p:grpSp>
        <p:nvGrpSpPr>
          <p:cNvPr id="7" name="组合 6"/>
          <p:cNvGrpSpPr/>
          <p:nvPr userDrawn="1"/>
        </p:nvGrpSpPr>
        <p:grpSpPr>
          <a:xfrm>
            <a:off x="107504" y="6141134"/>
            <a:ext cx="648000" cy="648000"/>
            <a:chOff x="107504" y="6141134"/>
            <a:chExt cx="648000" cy="648000"/>
          </a:xfrm>
        </p:grpSpPr>
        <p:sp>
          <p:nvSpPr>
            <p:cNvPr id="22" name="椭圆 21"/>
            <p:cNvSpPr/>
            <p:nvPr userDrawn="1"/>
          </p:nvSpPr>
          <p:spPr>
            <a:xfrm>
              <a:off x="107504" y="614113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none"/>
            </a:p>
          </p:txBody>
        </p:sp>
        <p:pic>
          <p:nvPicPr>
            <p:cNvPr id="1029" name="Picture 5" descr="C:\Users\Administrator\Desktop\西安交通大学-校徽-蓝色.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1903" y="6194583"/>
              <a:ext cx="555104" cy="55700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平行四边形 23"/>
          <p:cNvSpPr/>
          <p:nvPr userDrawn="1"/>
        </p:nvSpPr>
        <p:spPr>
          <a:xfrm rot="152073">
            <a:off x="828513" y="6524287"/>
            <a:ext cx="175928" cy="298318"/>
          </a:xfrm>
          <a:prstGeom prst="parallelogram">
            <a:avLst>
              <a:gd name="adj" fmla="val 41875"/>
            </a:avLst>
          </a:prstGeom>
          <a:gradFill flip="none" rotWithShape="1">
            <a:gsLst>
              <a:gs pos="0">
                <a:srgbClr val="0076B7">
                  <a:shade val="30000"/>
                  <a:satMod val="115000"/>
                </a:srgbClr>
              </a:gs>
              <a:gs pos="50000">
                <a:srgbClr val="0076B7">
                  <a:shade val="67500"/>
                  <a:satMod val="115000"/>
                </a:srgbClr>
              </a:gs>
              <a:gs pos="100000">
                <a:srgbClr val="0076B7">
                  <a:shade val="100000"/>
                  <a:satMod val="115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endParaRPr>
          </a:p>
        </p:txBody>
      </p:sp>
      <p:pic>
        <p:nvPicPr>
          <p:cNvPr id="1027" name="Picture 3" descr="C:\Users\Administrator\Desktop\未标题-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1829" y="6537949"/>
            <a:ext cx="2082019" cy="270994"/>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2"/>
          </p:nvPr>
        </p:nvSpPr>
        <p:spPr>
          <a:xfrm>
            <a:off x="7938120" y="6629785"/>
            <a:ext cx="1097038" cy="216023"/>
          </a:xfrm>
          <a:prstGeom prst="rect">
            <a:avLst/>
          </a:prstGeom>
        </p:spPr>
        <p:txBody>
          <a:bodyPr vert="horz" lIns="91440" tIns="45720" rIns="91440" bIns="45720" rtlCol="0" anchor="ctr"/>
          <a:lstStyle>
            <a:lvl1pPr algn="l">
              <a:defRPr sz="1100">
                <a:solidFill>
                  <a:schemeClr val="bg1"/>
                </a:solidFill>
                <a:latin typeface="Courier New" panose="02070309020205020404" pitchFamily="49" charset="0"/>
                <a:cs typeface="Courier New" panose="02070309020205020404" pitchFamily="49" charset="0"/>
              </a:defRPr>
            </a:lvl1pPr>
          </a:lstStyle>
          <a:p>
            <a:fld id="{5CDD1E35-49EE-4B73-9F15-CF8225A6DBB6}" type="datetime5">
              <a:rPr lang="zh-CN" altLang="en-US" smtClean="0"/>
              <a:pPr/>
              <a:t>2016/4/13</a:t>
            </a:fld>
            <a:endParaRPr lang="zh-CN" altLang="en-US" dirty="0"/>
          </a:p>
        </p:txBody>
      </p:sp>
      <p:sp>
        <p:nvSpPr>
          <p:cNvPr id="10" name="矩形 9"/>
          <p:cNvSpPr/>
          <p:nvPr userDrawn="1"/>
        </p:nvSpPr>
        <p:spPr>
          <a:xfrm flipH="1">
            <a:off x="8713042" y="0"/>
            <a:ext cx="395462" cy="260647"/>
          </a:xfrm>
          <a:prstGeom prst="rect">
            <a:avLst/>
          </a:prstGeom>
          <a:solidFill>
            <a:srgbClr val="0076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
          </p:nvPr>
        </p:nvSpPr>
        <p:spPr>
          <a:xfrm>
            <a:off x="8707567" y="0"/>
            <a:ext cx="403423" cy="260648"/>
          </a:xfrm>
          <a:prstGeom prst="rect">
            <a:avLst/>
          </a:prstGeom>
        </p:spPr>
        <p:txBody>
          <a:bodyPr vert="horz" lIns="91440" tIns="45720" rIns="91440" bIns="45720" rtlCol="0" anchor="ctr"/>
          <a:lstStyle>
            <a:lvl1pPr algn="ctr">
              <a:defRPr lang="zh-CN" altLang="en-US" sz="1100" kern="1200" smtClean="0">
                <a:solidFill>
                  <a:schemeClr val="bg1"/>
                </a:solidFill>
                <a:latin typeface="Square721 Cn BT" panose="020B0406020202050204" pitchFamily="34" charset="0"/>
                <a:ea typeface="+mn-ea"/>
                <a:cs typeface="Arial" panose="020B0604020202020204" pitchFamily="34" charset="0"/>
              </a:defRPr>
            </a:lvl1pPr>
          </a:lstStyle>
          <a:p>
            <a:fld id="{6B71DB41-155D-470A-86A3-CDC8B0726665}" type="slidenum">
              <a:rPr lang="en-US" altLang="zh-CN" smtClean="0"/>
              <a:pPr/>
              <a:t>‹#›</a:t>
            </a:fld>
            <a:endParaRPr lang="en-US" dirty="0"/>
          </a:p>
        </p:txBody>
      </p:sp>
    </p:spTree>
    <p:extLst>
      <p:ext uri="{BB962C8B-B14F-4D97-AF65-F5344CB8AC3E}">
        <p14:creationId xmlns:p14="http://schemas.microsoft.com/office/powerpoint/2010/main" val="2677107617"/>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69" r:id="rId3"/>
    <p:sldLayoutId id="2147483672" r:id="rId4"/>
    <p:sldLayoutId id="2147483670" r:id="rId5"/>
  </p:sldLayoutIdLst>
  <p:timing>
    <p:tnLst>
      <p:par>
        <p:cTn id="1" dur="indefinite" restart="never" nodeType="tmRoot"/>
      </p:par>
    </p:tnLst>
  </p:timing>
  <p:hf hdr="0" ftr="0"/>
  <p:txStyles>
    <p:titleStyle>
      <a:lvl1pPr algn="ctr" defTabSz="914400" rtl="0" eaLnBrk="1" latinLnBrk="0" hangingPunct="1">
        <a:spcBef>
          <a:spcPct val="0"/>
        </a:spcBef>
        <a:buNone/>
        <a:defRPr lang="zh-CN" altLang="en-US" sz="4400" kern="1200" dirty="0">
          <a:solidFill>
            <a:srgbClr val="00477F"/>
          </a:solidFill>
          <a:latin typeface="黑体" pitchFamily="49" charset="-122"/>
          <a:ea typeface="黑体" pitchFamily="49" charset="-122"/>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lang="zh-CN" altLang="en-US" sz="3200" kern="1200" dirty="0" smtClean="0">
          <a:solidFill>
            <a:schemeClr val="tx1">
              <a:lumMod val="65000"/>
              <a:lumOff val="35000"/>
            </a:schemeClr>
          </a:solidFill>
          <a:latin typeface="黑体" pitchFamily="49" charset="-122"/>
          <a:ea typeface="黑体" pitchFamily="49" charset="-122"/>
          <a:cs typeface="+mn-cs"/>
        </a:defRPr>
      </a:lvl1pPr>
      <a:lvl2pPr marL="742950" indent="-285750" algn="l" defTabSz="914400" rtl="0" eaLnBrk="1" latinLnBrk="0" hangingPunct="1">
        <a:lnSpc>
          <a:spcPct val="150000"/>
        </a:lnSpc>
        <a:spcBef>
          <a:spcPct val="20000"/>
        </a:spcBef>
        <a:buFont typeface="Arial" pitchFamily="34" charset="0"/>
        <a:buChar char="–"/>
        <a:defRPr lang="zh-CN" altLang="en-US" sz="2800" kern="1200" dirty="0" smtClean="0">
          <a:solidFill>
            <a:schemeClr val="tx1">
              <a:lumMod val="65000"/>
              <a:lumOff val="35000"/>
            </a:schemeClr>
          </a:solidFill>
          <a:latin typeface="黑体" pitchFamily="49" charset="-122"/>
          <a:ea typeface="黑体" pitchFamily="49" charset="-122"/>
          <a:cs typeface="+mn-cs"/>
        </a:defRPr>
      </a:lvl2pPr>
      <a:lvl3pPr marL="1143000" indent="-228600" algn="l" defTabSz="914400" rtl="0" eaLnBrk="1" latinLnBrk="0" hangingPunct="1">
        <a:lnSpc>
          <a:spcPct val="150000"/>
        </a:lnSpc>
        <a:spcBef>
          <a:spcPct val="20000"/>
        </a:spcBef>
        <a:buFont typeface="Arial" pitchFamily="34" charset="0"/>
        <a:buChar char="•"/>
        <a:defRPr lang="zh-CN" altLang="en-US" sz="2400" kern="1200" dirty="0" smtClean="0">
          <a:solidFill>
            <a:schemeClr val="tx1">
              <a:lumMod val="65000"/>
              <a:lumOff val="35000"/>
            </a:schemeClr>
          </a:solidFill>
          <a:latin typeface="黑体" pitchFamily="49" charset="-122"/>
          <a:ea typeface="黑体" pitchFamily="49" charset="-122"/>
          <a:cs typeface="+mn-cs"/>
        </a:defRPr>
      </a:lvl3pPr>
      <a:lvl4pPr marL="1600200" indent="-228600" algn="l" defTabSz="914400" rtl="0" eaLnBrk="1" latinLnBrk="0" hangingPunct="1">
        <a:lnSpc>
          <a:spcPct val="150000"/>
        </a:lnSpc>
        <a:spcBef>
          <a:spcPct val="20000"/>
        </a:spcBef>
        <a:buFont typeface="Arial" pitchFamily="34" charset="0"/>
        <a:buChar char="–"/>
        <a:defRPr lang="zh-CN" altLang="en-US" sz="2000" kern="1200" dirty="0" smtClean="0">
          <a:solidFill>
            <a:schemeClr val="tx1">
              <a:lumMod val="65000"/>
              <a:lumOff val="35000"/>
            </a:schemeClr>
          </a:solidFill>
          <a:latin typeface="黑体" pitchFamily="49" charset="-122"/>
          <a:ea typeface="黑体" pitchFamily="49" charset="-122"/>
          <a:cs typeface="+mn-cs"/>
        </a:defRPr>
      </a:lvl4pPr>
      <a:lvl5pPr marL="2057400" indent="-228600" algn="l" defTabSz="914400" rtl="0" eaLnBrk="1" latinLnBrk="0" hangingPunct="1">
        <a:lnSpc>
          <a:spcPct val="150000"/>
        </a:lnSpc>
        <a:spcBef>
          <a:spcPct val="20000"/>
        </a:spcBef>
        <a:buFont typeface="Arial" pitchFamily="34" charset="0"/>
        <a:buChar char="»"/>
        <a:defRPr lang="zh-CN" altLang="en-US" sz="2000" kern="1200" dirty="0">
          <a:solidFill>
            <a:schemeClr val="tx1">
              <a:lumMod val="65000"/>
              <a:lumOff val="35000"/>
            </a:schemeClr>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75556" y="692696"/>
            <a:ext cx="8064896" cy="1852448"/>
          </a:xfrm>
        </p:spPr>
        <p:txBody>
          <a:bodyPr>
            <a:normAutofit/>
          </a:bodyPr>
          <a:lstStyle/>
          <a:p>
            <a:r>
              <a:rPr lang="zh-CN" altLang="en-US" dirty="0" smtClean="0"/>
              <a:t>西安交通大学资产清查系统培训</a:t>
            </a:r>
            <a:endParaRPr lang="zh-CN" altLang="en-US" dirty="0"/>
          </a:p>
        </p:txBody>
      </p:sp>
      <p:sp>
        <p:nvSpPr>
          <p:cNvPr id="4" name="日期占位符 3"/>
          <p:cNvSpPr>
            <a:spLocks noGrp="1"/>
          </p:cNvSpPr>
          <p:nvPr>
            <p:ph type="dt" sz="half" idx="10"/>
          </p:nvPr>
        </p:nvSpPr>
        <p:spPr/>
        <p:txBody>
          <a:bodyPr/>
          <a:lstStyle/>
          <a:p>
            <a:fld id="{C6BE4D78-BB48-4833-859D-41FBAD2B657B}" type="datetime5">
              <a:rPr lang="zh-CN" altLang="en-US" smtClean="0"/>
              <a:pPr/>
              <a:t>2016/4/13</a:t>
            </a:fld>
            <a:endParaRPr lang="zh-CN" altLang="en-US" dirty="0"/>
          </a:p>
        </p:txBody>
      </p:sp>
      <p:sp>
        <p:nvSpPr>
          <p:cNvPr id="5" name="灯片编号占位符 4"/>
          <p:cNvSpPr>
            <a:spLocks noGrp="1"/>
          </p:cNvSpPr>
          <p:nvPr>
            <p:ph type="sldNum" sz="quarter" idx="12"/>
          </p:nvPr>
        </p:nvSpPr>
        <p:spPr/>
        <p:txBody>
          <a:bodyPr/>
          <a:lstStyle/>
          <a:p>
            <a:fld id="{6B71DB41-155D-470A-86A3-CDC8B0726665}" type="slidenum">
              <a:rPr lang="zh-CN" altLang="en-US" smtClean="0"/>
              <a:pPr/>
              <a:t>1</a:t>
            </a:fld>
            <a:endParaRPr lang="zh-CN" altLang="en-US" dirty="0"/>
          </a:p>
        </p:txBody>
      </p:sp>
      <p:sp>
        <p:nvSpPr>
          <p:cNvPr id="6" name="标题 1"/>
          <p:cNvSpPr txBox="1">
            <a:spLocks/>
          </p:cNvSpPr>
          <p:nvPr/>
        </p:nvSpPr>
        <p:spPr>
          <a:xfrm>
            <a:off x="1187624" y="1933076"/>
            <a:ext cx="6840760" cy="792088"/>
          </a:xfrm>
          <a:prstGeom prst="rect">
            <a:avLst/>
          </a:prstGeom>
        </p:spPr>
        <p:txBody>
          <a:bodyPr vert="horz" lIns="91440" tIns="45720" rIns="91440" bIns="45720" rtlCol="0" anchor="ctr">
            <a:normAutofit fontScale="97500"/>
          </a:bodyPr>
          <a:lstStyle>
            <a:lvl1pPr algn="ctr" defTabSz="914400" rtl="0" eaLnBrk="1" latinLnBrk="0" hangingPunct="1">
              <a:lnSpc>
                <a:spcPct val="150000"/>
              </a:lnSpc>
              <a:spcBef>
                <a:spcPct val="0"/>
              </a:spcBef>
              <a:buNone/>
              <a:defRPr lang="zh-CN" altLang="en-US" sz="4400" kern="1200">
                <a:solidFill>
                  <a:srgbClr val="00477F"/>
                </a:solidFill>
                <a:latin typeface="黑体" pitchFamily="49" charset="-122"/>
                <a:ea typeface="黑体" pitchFamily="49" charset="-122"/>
                <a:cs typeface="+mj-cs"/>
              </a:defRPr>
            </a:lvl1pPr>
          </a:lstStyle>
          <a:p>
            <a:endParaRPr lang="zh-CN" altLang="en-US" sz="2400" dirty="0"/>
          </a:p>
        </p:txBody>
      </p:sp>
      <p:sp>
        <p:nvSpPr>
          <p:cNvPr id="3" name="TextBox 2"/>
          <p:cNvSpPr txBox="1"/>
          <p:nvPr/>
        </p:nvSpPr>
        <p:spPr>
          <a:xfrm>
            <a:off x="2205011" y="3140968"/>
            <a:ext cx="4693914" cy="954107"/>
          </a:xfrm>
          <a:prstGeom prst="rect">
            <a:avLst/>
          </a:prstGeom>
          <a:noFill/>
        </p:spPr>
        <p:txBody>
          <a:bodyPr wrap="none" rtlCol="0">
            <a:spAutoFit/>
          </a:bodyPr>
          <a:lstStyle/>
          <a:p>
            <a:pPr algn="ctr"/>
            <a:r>
              <a:rPr lang="zh-CN" altLang="en-US" sz="2800" b="1" dirty="0" smtClean="0">
                <a:latin typeface="+mj-ea"/>
                <a:ea typeface="+mj-ea"/>
              </a:rPr>
              <a:t>实验室与资产管理处 </a:t>
            </a:r>
            <a:r>
              <a:rPr lang="zh-CN" altLang="en-US" sz="2800" b="1" dirty="0">
                <a:latin typeface="+mj-ea"/>
                <a:ea typeface="+mj-ea"/>
              </a:rPr>
              <a:t>赵永亮</a:t>
            </a:r>
            <a:endParaRPr lang="en-US" altLang="zh-CN" sz="2800" b="1" dirty="0" smtClean="0">
              <a:latin typeface="+mj-ea"/>
              <a:ea typeface="+mj-ea"/>
            </a:endParaRPr>
          </a:p>
          <a:p>
            <a:pPr algn="ctr"/>
            <a:r>
              <a:rPr lang="en-US" altLang="zh-CN" sz="2800" b="1" dirty="0" smtClean="0">
                <a:latin typeface="+mj-ea"/>
                <a:ea typeface="+mj-ea"/>
              </a:rPr>
              <a:t>2016</a:t>
            </a:r>
            <a:r>
              <a:rPr lang="zh-CN" altLang="en-US" sz="2800" b="1" dirty="0" smtClean="0">
                <a:latin typeface="+mj-ea"/>
                <a:ea typeface="+mj-ea"/>
              </a:rPr>
              <a:t>年</a:t>
            </a:r>
            <a:r>
              <a:rPr lang="en-US" altLang="zh-CN" sz="2800" b="1" dirty="0">
                <a:latin typeface="+mj-ea"/>
                <a:ea typeface="+mj-ea"/>
              </a:rPr>
              <a:t>4</a:t>
            </a:r>
            <a:r>
              <a:rPr lang="zh-CN" altLang="en-US" sz="2800" b="1" dirty="0" smtClean="0">
                <a:latin typeface="+mj-ea"/>
                <a:ea typeface="+mj-ea"/>
              </a:rPr>
              <a:t>月</a:t>
            </a:r>
            <a:endParaRPr lang="zh-CN" altLang="en-US" sz="2800" b="1" dirty="0">
              <a:latin typeface="+mj-ea"/>
              <a:ea typeface="+mj-ea"/>
            </a:endParaRPr>
          </a:p>
        </p:txBody>
      </p:sp>
    </p:spTree>
    <p:extLst>
      <p:ext uri="{BB962C8B-B14F-4D97-AF65-F5344CB8AC3E}">
        <p14:creationId xmlns:p14="http://schemas.microsoft.com/office/powerpoint/2010/main" val="270201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系统角色</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10</a:t>
            </a:fld>
            <a:endParaRPr lang="zh-CN" altLang="en-US"/>
          </a:p>
        </p:txBody>
      </p:sp>
      <p:sp>
        <p:nvSpPr>
          <p:cNvPr id="5" name="文本占位符 4"/>
          <p:cNvSpPr>
            <a:spLocks noGrp="1"/>
          </p:cNvSpPr>
          <p:nvPr>
            <p:ph type="body" sz="quarter" idx="13"/>
          </p:nvPr>
        </p:nvSpPr>
        <p:spPr/>
        <p:txBody>
          <a:bodyPr>
            <a:normAutofit/>
          </a:bodyPr>
          <a:lstStyle/>
          <a:p>
            <a:pPr marL="342900" indent="-342900">
              <a:spcBef>
                <a:spcPct val="0"/>
              </a:spcBef>
              <a:buFont typeface="Arial" pitchFamily="34" charset="0"/>
              <a:buChar char="•"/>
              <a:defRPr/>
            </a:pPr>
            <a:endParaRPr lang="en-US" altLang="zh-CN" sz="2400" dirty="0" smtClean="0"/>
          </a:p>
          <a:p>
            <a:pPr marL="342900" indent="-342900">
              <a:spcBef>
                <a:spcPct val="0"/>
              </a:spcBef>
              <a:buFont typeface="Arial" pitchFamily="34" charset="0"/>
              <a:buChar char="•"/>
              <a:defRPr/>
            </a:pPr>
            <a:r>
              <a:rPr lang="zh-CN" altLang="en-US" sz="2400" dirty="0" smtClean="0">
                <a:solidFill>
                  <a:srgbClr val="FF0000"/>
                </a:solidFill>
              </a:rPr>
              <a:t>院</a:t>
            </a:r>
            <a:r>
              <a:rPr lang="zh-CN" altLang="en-US" sz="2400" dirty="0">
                <a:solidFill>
                  <a:srgbClr val="FF0000"/>
                </a:solidFill>
              </a:rPr>
              <a:t>处盘点负责人：</a:t>
            </a:r>
            <a:r>
              <a:rPr lang="zh-CN" altLang="en-US" sz="2400" dirty="0"/>
              <a:t>负责接收和上报盘库任务的处理情况</a:t>
            </a:r>
            <a:r>
              <a:rPr lang="zh-CN" altLang="en-US" sz="2400" dirty="0" smtClean="0"/>
              <a:t>；</a:t>
            </a:r>
            <a:endParaRPr lang="en-US" altLang="zh-CN" sz="2400" dirty="0" smtClean="0"/>
          </a:p>
          <a:p>
            <a:pPr marL="342900" indent="-342900">
              <a:spcBef>
                <a:spcPct val="0"/>
              </a:spcBef>
              <a:buFont typeface="Arial" pitchFamily="34" charset="0"/>
              <a:buChar char="•"/>
              <a:defRPr/>
            </a:pPr>
            <a:endParaRPr lang="en-US" altLang="zh-CN" sz="2400" dirty="0"/>
          </a:p>
          <a:p>
            <a:pPr marL="342900" indent="-342900">
              <a:spcBef>
                <a:spcPct val="0"/>
              </a:spcBef>
              <a:buFont typeface="Arial" pitchFamily="34" charset="0"/>
              <a:buChar char="•"/>
              <a:defRPr/>
            </a:pPr>
            <a:r>
              <a:rPr lang="zh-CN" altLang="en-US" sz="2400" dirty="0">
                <a:solidFill>
                  <a:srgbClr val="FF0000"/>
                </a:solidFill>
              </a:rPr>
              <a:t>账户管理员：</a:t>
            </a:r>
            <a:r>
              <a:rPr lang="zh-CN" altLang="en-US" sz="2400" dirty="0"/>
              <a:t>负责监管或接收和上报盘库任务的处理情况</a:t>
            </a:r>
            <a:r>
              <a:rPr lang="zh-CN" altLang="en-US" sz="2400" dirty="0" smtClean="0"/>
              <a:t>；</a:t>
            </a:r>
            <a:endParaRPr lang="en-US" altLang="zh-CN" sz="2400" dirty="0" smtClean="0"/>
          </a:p>
          <a:p>
            <a:pPr marL="342900" indent="-342900">
              <a:spcBef>
                <a:spcPct val="0"/>
              </a:spcBef>
              <a:buFont typeface="Arial" pitchFamily="34" charset="0"/>
              <a:buChar char="•"/>
              <a:defRPr/>
            </a:pPr>
            <a:endParaRPr lang="en-US" altLang="zh-CN" sz="2400" dirty="0"/>
          </a:p>
          <a:p>
            <a:pPr marL="342900" indent="-342900">
              <a:spcBef>
                <a:spcPct val="0"/>
              </a:spcBef>
              <a:buFont typeface="Arial" pitchFamily="34" charset="0"/>
              <a:buChar char="•"/>
              <a:defRPr/>
            </a:pPr>
            <a:r>
              <a:rPr lang="zh-CN" altLang="en-US" sz="2400" dirty="0">
                <a:solidFill>
                  <a:srgbClr val="FF0000"/>
                </a:solidFill>
              </a:rPr>
              <a:t>账户盘点负责人：</a:t>
            </a:r>
            <a:r>
              <a:rPr lang="zh-CN" altLang="en-US" sz="2400" dirty="0"/>
              <a:t>负责接收和上报盘库任务的处理情况</a:t>
            </a:r>
            <a:r>
              <a:rPr lang="zh-CN" altLang="en-US" sz="2400" dirty="0" smtClean="0"/>
              <a:t>；</a:t>
            </a:r>
            <a:endParaRPr lang="en-US" altLang="zh-CN" sz="2400" dirty="0" smtClean="0"/>
          </a:p>
          <a:p>
            <a:pPr marL="342900" indent="-342900">
              <a:spcBef>
                <a:spcPct val="0"/>
              </a:spcBef>
              <a:buFont typeface="Arial" pitchFamily="34" charset="0"/>
              <a:buChar char="•"/>
              <a:defRPr/>
            </a:pPr>
            <a:endParaRPr lang="en-US" altLang="zh-CN" sz="2400" dirty="0"/>
          </a:p>
          <a:p>
            <a:pPr marL="342900" indent="-342900">
              <a:spcBef>
                <a:spcPct val="0"/>
              </a:spcBef>
              <a:buFont typeface="Arial" pitchFamily="34" charset="0"/>
              <a:buChar char="•"/>
              <a:defRPr/>
            </a:pPr>
            <a:r>
              <a:rPr lang="zh-CN" altLang="en-US" sz="2400" dirty="0">
                <a:solidFill>
                  <a:srgbClr val="FF0000"/>
                </a:solidFill>
              </a:rPr>
              <a:t>领用人：</a:t>
            </a:r>
            <a:r>
              <a:rPr lang="zh-CN" altLang="en-US" sz="2400" dirty="0"/>
              <a:t>负责对资产的盘点工作和上报盘库任务。</a:t>
            </a:r>
          </a:p>
          <a:p>
            <a:pPr>
              <a:spcBef>
                <a:spcPts val="600"/>
              </a:spcBef>
              <a:defRPr/>
            </a:pPr>
            <a:endParaRPr lang="zh-CN" altLang="en-US" sz="1200" dirty="0">
              <a:ln>
                <a:solidFill>
                  <a:schemeClr val="tx2">
                    <a:lumMod val="75000"/>
                  </a:schemeClr>
                </a:solidFill>
              </a:ln>
              <a:solidFill>
                <a:srgbClr val="1673BD"/>
              </a:solidFill>
              <a:latin typeface="+mn-ea"/>
            </a:endParaRPr>
          </a:p>
          <a:p>
            <a:endParaRPr lang="zh-CN" altLang="en-US" sz="2400" dirty="0"/>
          </a:p>
        </p:txBody>
      </p:sp>
    </p:spTree>
    <p:extLst>
      <p:ext uri="{BB962C8B-B14F-4D97-AF65-F5344CB8AC3E}">
        <p14:creationId xmlns:p14="http://schemas.microsoft.com/office/powerpoint/2010/main" val="201579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11</a:t>
            </a:fld>
            <a:endParaRPr lang="zh-CN" altLang="en-US"/>
          </a:p>
        </p:txBody>
      </p:sp>
      <p:sp>
        <p:nvSpPr>
          <p:cNvPr id="6" name="标题 5"/>
          <p:cNvSpPr>
            <a:spLocks noGrp="1"/>
          </p:cNvSpPr>
          <p:nvPr>
            <p:ph type="title"/>
          </p:nvPr>
        </p:nvSpPr>
        <p:spPr/>
        <p:txBody>
          <a:bodyPr/>
          <a:lstStyle/>
          <a:p>
            <a:r>
              <a:rPr lang="zh-CN" altLang="en-US" dirty="0" smtClean="0"/>
              <a:t>四、业务流程</a:t>
            </a:r>
            <a:endParaRPr lang="zh-CN" altLang="en-US" dirty="0"/>
          </a:p>
        </p:txBody>
      </p:sp>
    </p:spTree>
    <p:extLst>
      <p:ext uri="{BB962C8B-B14F-4D97-AF65-F5344CB8AC3E}">
        <p14:creationId xmlns:p14="http://schemas.microsoft.com/office/powerpoint/2010/main" val="428964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业务流程</a:t>
            </a:r>
            <a:r>
              <a:rPr lang="en-US" altLang="zh-CN" dirty="0" smtClean="0"/>
              <a:t>1</a:t>
            </a:r>
            <a:endParaRPr lang="zh-CN" altLang="en-US" dirty="0"/>
          </a:p>
        </p:txBody>
      </p:sp>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12</a:t>
            </a:fld>
            <a:endParaRPr lang="zh-CN" alt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179" y="908720"/>
            <a:ext cx="3898317" cy="43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803237" y="5245269"/>
            <a:ext cx="8094004" cy="2169825"/>
          </a:xfrm>
          <a:prstGeom prst="rect">
            <a:avLst/>
          </a:prstGeom>
        </p:spPr>
        <p:txBody>
          <a:bodyPr wrap="square">
            <a:spAutoFit/>
          </a:bodyPr>
          <a:lstStyle/>
          <a:p>
            <a:pPr lvl="0">
              <a:lnSpc>
                <a:spcPct val="150000"/>
              </a:lnSpc>
            </a:pPr>
            <a:r>
              <a:rPr lang="en-US" altLang="zh-CN" dirty="0" smtClean="0">
                <a:solidFill>
                  <a:srgbClr val="FF0000"/>
                </a:solidFill>
                <a:latin typeface="黑体" pitchFamily="49" charset="-122"/>
                <a:ea typeface="黑体" pitchFamily="49" charset="-122"/>
              </a:rPr>
              <a:t>    </a:t>
            </a:r>
            <a:r>
              <a:rPr lang="zh-CN" altLang="zh-CN" dirty="0" smtClean="0">
                <a:solidFill>
                  <a:srgbClr val="FF0000"/>
                </a:solidFill>
                <a:latin typeface="黑体" pitchFamily="49" charset="-122"/>
                <a:ea typeface="黑体" pitchFamily="49" charset="-122"/>
              </a:rPr>
              <a:t>对于</a:t>
            </a:r>
            <a:r>
              <a:rPr lang="zh-CN" altLang="zh-CN" dirty="0">
                <a:solidFill>
                  <a:srgbClr val="FF0000"/>
                </a:solidFill>
                <a:latin typeface="黑体" pitchFamily="49" charset="-122"/>
                <a:ea typeface="黑体" pitchFamily="49" charset="-122"/>
              </a:rPr>
              <a:t>因各种原因导致资产领用责任人为非校内在编在岗人员的，由资产账户</a:t>
            </a:r>
            <a:r>
              <a:rPr lang="zh-CN" altLang="zh-CN" dirty="0" smtClean="0">
                <a:solidFill>
                  <a:srgbClr val="FF0000"/>
                </a:solidFill>
                <a:latin typeface="黑体" pitchFamily="49" charset="-122"/>
                <a:ea typeface="黑体" pitchFamily="49" charset="-122"/>
              </a:rPr>
              <a:t>管理员</a:t>
            </a:r>
            <a:r>
              <a:rPr lang="en-US" altLang="zh-CN" dirty="0" smtClean="0">
                <a:solidFill>
                  <a:srgbClr val="FF0000"/>
                </a:solidFill>
                <a:latin typeface="黑体" pitchFamily="49" charset="-122"/>
                <a:ea typeface="黑体" pitchFamily="49" charset="-122"/>
              </a:rPr>
              <a:t>(</a:t>
            </a:r>
            <a:r>
              <a:rPr lang="zh-CN" altLang="en-US" dirty="0" smtClean="0">
                <a:solidFill>
                  <a:srgbClr val="FF0000"/>
                </a:solidFill>
                <a:latin typeface="黑体" pitchFamily="49" charset="-122"/>
                <a:ea typeface="黑体" pitchFamily="49" charset="-122"/>
              </a:rPr>
              <a:t>二级账户管理员</a:t>
            </a:r>
            <a:r>
              <a:rPr lang="en-US" altLang="zh-CN" dirty="0" smtClean="0">
                <a:solidFill>
                  <a:srgbClr val="FF0000"/>
                </a:solidFill>
                <a:latin typeface="黑体" pitchFamily="49" charset="-122"/>
                <a:ea typeface="黑体" pitchFamily="49" charset="-122"/>
              </a:rPr>
              <a:t>)</a:t>
            </a:r>
            <a:r>
              <a:rPr lang="zh-CN" altLang="zh-CN" dirty="0" smtClean="0">
                <a:solidFill>
                  <a:srgbClr val="FF0000"/>
                </a:solidFill>
                <a:latin typeface="黑体" pitchFamily="49" charset="-122"/>
                <a:ea typeface="黑体" pitchFamily="49" charset="-122"/>
              </a:rPr>
              <a:t>在</a:t>
            </a:r>
            <a:r>
              <a:rPr lang="zh-CN" altLang="zh-CN" dirty="0">
                <a:solidFill>
                  <a:srgbClr val="FF0000"/>
                </a:solidFill>
                <a:latin typeface="黑体" pitchFamily="49" charset="-122"/>
                <a:ea typeface="黑体" pitchFamily="49" charset="-122"/>
              </a:rPr>
              <a:t>系统中登记资产清查</a:t>
            </a:r>
            <a:r>
              <a:rPr lang="zh-CN" altLang="zh-CN" dirty="0" smtClean="0">
                <a:solidFill>
                  <a:srgbClr val="FF0000"/>
                </a:solidFill>
                <a:latin typeface="黑体" pitchFamily="49" charset="-122"/>
                <a:ea typeface="黑体" pitchFamily="49" charset="-122"/>
              </a:rPr>
              <a:t>结果</a:t>
            </a:r>
            <a:r>
              <a:rPr lang="zh-CN" altLang="en-US" dirty="0" smtClean="0">
                <a:solidFill>
                  <a:srgbClr val="FF0000"/>
                </a:solidFill>
                <a:latin typeface="黑体" pitchFamily="49" charset="-122"/>
                <a:ea typeface="黑体" pitchFamily="49" charset="-122"/>
              </a:rPr>
              <a:t>。</a:t>
            </a:r>
            <a:endParaRPr lang="zh-CN" altLang="zh-CN" dirty="0">
              <a:solidFill>
                <a:srgbClr val="FF0000"/>
              </a:solidFill>
              <a:latin typeface="黑体" pitchFamily="49" charset="-122"/>
              <a:ea typeface="黑体" pitchFamily="49" charset="-122"/>
            </a:endParaRPr>
          </a:p>
          <a:p>
            <a:pPr>
              <a:lnSpc>
                <a:spcPct val="150000"/>
              </a:lnSpc>
            </a:pPr>
            <a:endParaRPr lang="en-US" altLang="zh-CN" dirty="0" smtClean="0">
              <a:latin typeface="黑体" pitchFamily="49" charset="-122"/>
              <a:ea typeface="黑体" pitchFamily="49" charset="-122"/>
            </a:endParaRPr>
          </a:p>
          <a:p>
            <a:pPr>
              <a:lnSpc>
                <a:spcPct val="150000"/>
              </a:lnSpc>
            </a:pPr>
            <a:endParaRPr lang="zh-CN" altLang="zh-CN" dirty="0">
              <a:latin typeface="黑体" pitchFamily="49" charset="-122"/>
              <a:ea typeface="黑体" pitchFamily="49" charset="-122"/>
            </a:endParaRPr>
          </a:p>
          <a:p>
            <a:pPr algn="just">
              <a:lnSpc>
                <a:spcPct val="150000"/>
              </a:lnSpc>
            </a:pPr>
            <a:endParaRPr lang="zh-CN" altLang="zh-CN" dirty="0">
              <a:latin typeface="黑体" pitchFamily="49" charset="-122"/>
              <a:ea typeface="黑体" pitchFamily="49" charset="-122"/>
            </a:endParaRPr>
          </a:p>
        </p:txBody>
      </p:sp>
    </p:spTree>
    <p:extLst>
      <p:ext uri="{BB962C8B-B14F-4D97-AF65-F5344CB8AC3E}">
        <p14:creationId xmlns:p14="http://schemas.microsoft.com/office/powerpoint/2010/main" val="288736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业务流程</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13</a:t>
            </a:fld>
            <a:endParaRPr lang="zh-CN" altLang="en-US"/>
          </a:p>
        </p:txBody>
      </p:sp>
      <p:sp>
        <p:nvSpPr>
          <p:cNvPr id="6" name="圆角矩形 5"/>
          <p:cNvSpPr/>
          <p:nvPr/>
        </p:nvSpPr>
        <p:spPr>
          <a:xfrm>
            <a:off x="1645121" y="2155151"/>
            <a:ext cx="636587" cy="302418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1600" dirty="0"/>
              <a:t>导入盘点资产</a:t>
            </a:r>
          </a:p>
        </p:txBody>
      </p:sp>
      <p:sp>
        <p:nvSpPr>
          <p:cNvPr id="7" name="圆角矩形 6"/>
          <p:cNvSpPr/>
          <p:nvPr/>
        </p:nvSpPr>
        <p:spPr>
          <a:xfrm>
            <a:off x="3045296" y="2155151"/>
            <a:ext cx="636587" cy="302418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1600" dirty="0"/>
              <a:t>创建校级盘库任务</a:t>
            </a:r>
          </a:p>
        </p:txBody>
      </p:sp>
      <p:sp>
        <p:nvSpPr>
          <p:cNvPr id="8" name="圆角矩形 7"/>
          <p:cNvSpPr/>
          <p:nvPr/>
        </p:nvSpPr>
        <p:spPr>
          <a:xfrm>
            <a:off x="4440708" y="2155151"/>
            <a:ext cx="636588" cy="302418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1600" dirty="0"/>
              <a:t>接收并创建院处盘库任务</a:t>
            </a:r>
          </a:p>
        </p:txBody>
      </p:sp>
      <p:sp>
        <p:nvSpPr>
          <p:cNvPr id="9" name="圆角矩形 8"/>
          <p:cNvSpPr/>
          <p:nvPr/>
        </p:nvSpPr>
        <p:spPr>
          <a:xfrm>
            <a:off x="5840883" y="2155151"/>
            <a:ext cx="636588" cy="302418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1600" dirty="0"/>
              <a:t>接收并创建账户盘库任务</a:t>
            </a:r>
          </a:p>
        </p:txBody>
      </p:sp>
      <p:sp>
        <p:nvSpPr>
          <p:cNvPr id="10" name="圆角矩形 9"/>
          <p:cNvSpPr/>
          <p:nvPr/>
        </p:nvSpPr>
        <p:spPr>
          <a:xfrm>
            <a:off x="7236296" y="2155151"/>
            <a:ext cx="636587" cy="302418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1600" dirty="0"/>
              <a:t>进行盘库</a:t>
            </a:r>
          </a:p>
        </p:txBody>
      </p:sp>
      <p:sp>
        <p:nvSpPr>
          <p:cNvPr id="11" name="右箭头 10"/>
          <p:cNvSpPr/>
          <p:nvPr/>
        </p:nvSpPr>
        <p:spPr>
          <a:xfrm>
            <a:off x="2257896" y="2793326"/>
            <a:ext cx="763587"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b="1" dirty="0"/>
          </a:p>
        </p:txBody>
      </p:sp>
      <p:sp>
        <p:nvSpPr>
          <p:cNvPr id="12" name="右箭头 11"/>
          <p:cNvSpPr/>
          <p:nvPr/>
        </p:nvSpPr>
        <p:spPr>
          <a:xfrm>
            <a:off x="3653308" y="2793326"/>
            <a:ext cx="763588"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下发</a:t>
            </a:r>
          </a:p>
        </p:txBody>
      </p:sp>
      <p:sp>
        <p:nvSpPr>
          <p:cNvPr id="13" name="右箭头 12"/>
          <p:cNvSpPr/>
          <p:nvPr/>
        </p:nvSpPr>
        <p:spPr>
          <a:xfrm>
            <a:off x="5056658" y="2804438"/>
            <a:ext cx="762000"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下发</a:t>
            </a:r>
          </a:p>
        </p:txBody>
      </p:sp>
      <p:sp>
        <p:nvSpPr>
          <p:cNvPr id="14" name="右箭头 13"/>
          <p:cNvSpPr/>
          <p:nvPr/>
        </p:nvSpPr>
        <p:spPr>
          <a:xfrm>
            <a:off x="6493346" y="2804438"/>
            <a:ext cx="763587"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下发</a:t>
            </a:r>
          </a:p>
        </p:txBody>
      </p:sp>
      <p:sp>
        <p:nvSpPr>
          <p:cNvPr id="15" name="左箭头 14"/>
          <p:cNvSpPr/>
          <p:nvPr/>
        </p:nvSpPr>
        <p:spPr>
          <a:xfrm>
            <a:off x="6477471" y="4171276"/>
            <a:ext cx="735012" cy="347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上报</a:t>
            </a:r>
          </a:p>
        </p:txBody>
      </p:sp>
      <p:sp>
        <p:nvSpPr>
          <p:cNvPr id="16" name="左箭头 15"/>
          <p:cNvSpPr/>
          <p:nvPr/>
        </p:nvSpPr>
        <p:spPr>
          <a:xfrm>
            <a:off x="5082058" y="4171276"/>
            <a:ext cx="735013" cy="347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上报</a:t>
            </a:r>
          </a:p>
        </p:txBody>
      </p:sp>
      <p:sp>
        <p:nvSpPr>
          <p:cNvPr id="17" name="左箭头 16"/>
          <p:cNvSpPr/>
          <p:nvPr/>
        </p:nvSpPr>
        <p:spPr>
          <a:xfrm>
            <a:off x="3692996" y="4171276"/>
            <a:ext cx="735012" cy="347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50" b="1" dirty="0"/>
              <a:t>上报</a:t>
            </a:r>
          </a:p>
        </p:txBody>
      </p:sp>
      <p:sp>
        <p:nvSpPr>
          <p:cNvPr id="18" name="左箭头 17"/>
          <p:cNvSpPr/>
          <p:nvPr/>
        </p:nvSpPr>
        <p:spPr>
          <a:xfrm>
            <a:off x="2278533" y="4171276"/>
            <a:ext cx="735013" cy="347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b="1" dirty="0"/>
          </a:p>
        </p:txBody>
      </p:sp>
    </p:spTree>
    <p:extLst>
      <p:ext uri="{BB962C8B-B14F-4D97-AF65-F5344CB8AC3E}">
        <p14:creationId xmlns:p14="http://schemas.microsoft.com/office/powerpoint/2010/main" val="25025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14</a:t>
            </a:fld>
            <a:endParaRPr lang="zh-CN" altLang="en-US"/>
          </a:p>
        </p:txBody>
      </p:sp>
      <p:sp>
        <p:nvSpPr>
          <p:cNvPr id="6" name="标题 5"/>
          <p:cNvSpPr>
            <a:spLocks noGrp="1"/>
          </p:cNvSpPr>
          <p:nvPr>
            <p:ph type="title"/>
          </p:nvPr>
        </p:nvSpPr>
        <p:spPr/>
        <p:txBody>
          <a:bodyPr/>
          <a:lstStyle/>
          <a:p>
            <a:r>
              <a:rPr lang="zh-CN" altLang="en-US" dirty="0" smtClean="0"/>
              <a:t>五、系统操作</a:t>
            </a:r>
            <a:endParaRPr lang="zh-CN" altLang="en-US" dirty="0"/>
          </a:p>
        </p:txBody>
      </p:sp>
    </p:spTree>
    <p:extLst>
      <p:ext uri="{BB962C8B-B14F-4D97-AF65-F5344CB8AC3E}">
        <p14:creationId xmlns:p14="http://schemas.microsoft.com/office/powerpoint/2010/main" val="339356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登录方式</a:t>
            </a:r>
            <a:endParaRPr lang="zh-CN" altLang="en-US" dirty="0"/>
          </a:p>
        </p:txBody>
      </p:sp>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15</a:t>
            </a:fld>
            <a:endParaRPr lang="zh-CN" altLang="en-US"/>
          </a:p>
        </p:txBody>
      </p:sp>
      <p:sp>
        <p:nvSpPr>
          <p:cNvPr id="6" name="文本占位符 5"/>
          <p:cNvSpPr>
            <a:spLocks noGrp="1"/>
          </p:cNvSpPr>
          <p:nvPr>
            <p:ph type="body" sz="quarter" idx="13"/>
          </p:nvPr>
        </p:nvSpPr>
        <p:spPr/>
        <p:txBody>
          <a:bodyPr/>
          <a:lstStyle/>
          <a:p>
            <a:r>
              <a:rPr lang="en-US" altLang="zh-CN" dirty="0" smtClean="0"/>
              <a:t>1</a:t>
            </a:r>
            <a:r>
              <a:rPr lang="zh-CN" altLang="en-US" dirty="0" smtClean="0"/>
              <a:t>、实验室与资产管理处主页 “资产清查”</a:t>
            </a:r>
            <a:endParaRPr lang="en-US" altLang="zh-CN" dirty="0" smtClean="0"/>
          </a:p>
          <a:p>
            <a:r>
              <a:rPr lang="en-US" altLang="zh-CN" dirty="0" smtClean="0"/>
              <a:t>2</a:t>
            </a:r>
            <a:r>
              <a:rPr lang="zh-CN" altLang="en-US" dirty="0" smtClean="0"/>
              <a:t>、直接登录网址：</a:t>
            </a:r>
            <a:r>
              <a:rPr lang="en-US" altLang="zh-CN" u="sng" dirty="0">
                <a:solidFill>
                  <a:schemeClr val="accent1"/>
                </a:solidFill>
                <a:latin typeface="Arial" panose="020B0604020202020204" pitchFamily="34" charset="0"/>
              </a:rPr>
              <a:t>http://202.117.3.106:8808/xajdzcqc/</a:t>
            </a:r>
            <a:endParaRPr lang="zh-CN" altLang="en-US" u="sng" dirty="0">
              <a:solidFill>
                <a:schemeClr val="accent1"/>
              </a:solidFill>
              <a:latin typeface="Arial" panose="020B0604020202020204" pitchFamily="34" charset="0"/>
            </a:endParaRPr>
          </a:p>
          <a:p>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597693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0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角色选择</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16</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36561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7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接收任务</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17</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848"/>
            <a:ext cx="840263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27584" y="1340768"/>
            <a:ext cx="7777112" cy="461665"/>
          </a:xfrm>
          <a:prstGeom prst="rect">
            <a:avLst/>
          </a:prstGeom>
        </p:spPr>
        <p:txBody>
          <a:bodyPr wrap="square">
            <a:spAutoFit/>
          </a:bodyPr>
          <a:lstStyle/>
          <a:p>
            <a:pPr>
              <a:defRPr/>
            </a:pPr>
            <a:r>
              <a:rPr lang="zh-CN" altLang="en-US" sz="2400" dirty="0">
                <a:latin typeface="黑体" pitchFamily="49" charset="-122"/>
                <a:ea typeface="黑体" pitchFamily="49" charset="-122"/>
                <a:cs typeface="+mj-cs"/>
              </a:rPr>
              <a:t>院处</a:t>
            </a:r>
            <a:r>
              <a:rPr lang="en-US" altLang="zh-CN" sz="2400" dirty="0">
                <a:latin typeface="黑体" pitchFamily="49" charset="-122"/>
                <a:ea typeface="黑体" pitchFamily="49" charset="-122"/>
                <a:cs typeface="+mj-cs"/>
              </a:rPr>
              <a:t>/</a:t>
            </a:r>
            <a:r>
              <a:rPr lang="zh-CN" altLang="en-US" sz="2400" dirty="0">
                <a:latin typeface="黑体" pitchFamily="49" charset="-122"/>
                <a:ea typeface="黑体" pitchFamily="49" charset="-122"/>
                <a:cs typeface="+mj-cs"/>
              </a:rPr>
              <a:t>账户管理员的工作页面：接收上级下发的盘库任务。</a:t>
            </a:r>
          </a:p>
        </p:txBody>
      </p:sp>
    </p:spTree>
    <p:extLst>
      <p:ext uri="{BB962C8B-B14F-4D97-AF65-F5344CB8AC3E}">
        <p14:creationId xmlns:p14="http://schemas.microsoft.com/office/powerpoint/2010/main" val="262037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发布新任务</a:t>
            </a:r>
            <a:r>
              <a:rPr lang="en-US" altLang="zh-CN" dirty="0" smtClean="0"/>
              <a:t>1</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18</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4898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3"/>
          <p:cNvSpPr txBox="1"/>
          <p:nvPr/>
        </p:nvSpPr>
        <p:spPr>
          <a:xfrm>
            <a:off x="683568" y="1213684"/>
            <a:ext cx="8712968" cy="400110"/>
          </a:xfrm>
          <a:prstGeom prst="rect">
            <a:avLst/>
          </a:prstGeom>
          <a:noFill/>
        </p:spPr>
        <p:txBody>
          <a:bodyPr>
            <a:spAutoFit/>
          </a:bodyPr>
          <a:lstStyle/>
          <a:p>
            <a:pPr>
              <a:defRPr/>
            </a:pPr>
            <a:r>
              <a:rPr lang="zh-CN" altLang="en-US" sz="2000" dirty="0">
                <a:latin typeface="黑体" pitchFamily="49" charset="-122"/>
                <a:ea typeface="黑体" pitchFamily="49" charset="-122"/>
                <a:cs typeface="+mj-cs"/>
              </a:rPr>
              <a:t>院处</a:t>
            </a:r>
            <a:r>
              <a:rPr lang="en-US" altLang="zh-CN" sz="2000" dirty="0">
                <a:latin typeface="黑体" pitchFamily="49" charset="-122"/>
                <a:ea typeface="黑体" pitchFamily="49" charset="-122"/>
                <a:cs typeface="+mj-cs"/>
              </a:rPr>
              <a:t>/</a:t>
            </a:r>
            <a:r>
              <a:rPr lang="zh-CN" altLang="en-US" sz="2000" dirty="0">
                <a:latin typeface="黑体" pitchFamily="49" charset="-122"/>
                <a:ea typeface="黑体" pitchFamily="49" charset="-122"/>
                <a:cs typeface="+mj-cs"/>
              </a:rPr>
              <a:t>账户管理员的工作页面：维护盘库任务，点击“保存下一步”按钮。</a:t>
            </a:r>
            <a:endParaRPr lang="zh-CN" altLang="en-US" sz="2800" dirty="0">
              <a:latin typeface="黑体" pitchFamily="49" charset="-122"/>
              <a:ea typeface="黑体" pitchFamily="49" charset="-122"/>
              <a:cs typeface="+mj-cs"/>
            </a:endParaRPr>
          </a:p>
        </p:txBody>
      </p:sp>
    </p:spTree>
    <p:extLst>
      <p:ext uri="{BB962C8B-B14F-4D97-AF65-F5344CB8AC3E}">
        <p14:creationId xmlns:p14="http://schemas.microsoft.com/office/powerpoint/2010/main" val="419061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发布新任务</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19</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880" y="2249671"/>
            <a:ext cx="5338400" cy="3705529"/>
          </a:xfrm>
          <a:prstGeom prst="rect">
            <a:avLst/>
          </a:prstGeom>
        </p:spPr>
      </p:pic>
      <p:sp>
        <p:nvSpPr>
          <p:cNvPr id="8" name="文本框 3"/>
          <p:cNvSpPr txBox="1"/>
          <p:nvPr/>
        </p:nvSpPr>
        <p:spPr>
          <a:xfrm>
            <a:off x="323528" y="772344"/>
            <a:ext cx="8496944" cy="1477328"/>
          </a:xfrm>
          <a:prstGeom prst="rect">
            <a:avLst/>
          </a:prstGeom>
          <a:noFill/>
        </p:spPr>
        <p:txBody>
          <a:bodyPr>
            <a:spAutoFit/>
          </a:bodyPr>
          <a:lstStyle/>
          <a:p>
            <a:pPr>
              <a:lnSpc>
                <a:spcPct val="150000"/>
              </a:lnSpc>
              <a:defRPr/>
            </a:pPr>
            <a:r>
              <a:rPr lang="zh-CN" altLang="en-US" sz="2000" dirty="0" smtClean="0">
                <a:latin typeface="黑体" pitchFamily="49" charset="-122"/>
                <a:ea typeface="黑体" pitchFamily="49" charset="-122"/>
                <a:cs typeface="+mj-cs"/>
              </a:rPr>
              <a:t>   院</a:t>
            </a:r>
            <a:r>
              <a:rPr lang="zh-CN" altLang="en-US" sz="2000" dirty="0">
                <a:latin typeface="黑体" pitchFamily="49" charset="-122"/>
                <a:ea typeface="黑体" pitchFamily="49" charset="-122"/>
                <a:cs typeface="+mj-cs"/>
              </a:rPr>
              <a:t>处</a:t>
            </a:r>
            <a:r>
              <a:rPr lang="en-US" altLang="zh-CN" sz="2000" dirty="0">
                <a:latin typeface="黑体" pitchFamily="49" charset="-122"/>
                <a:ea typeface="黑体" pitchFamily="49" charset="-122"/>
                <a:cs typeface="+mj-cs"/>
              </a:rPr>
              <a:t>/</a:t>
            </a:r>
            <a:r>
              <a:rPr lang="zh-CN" altLang="en-US" sz="2000" dirty="0">
                <a:latin typeface="黑体" pitchFamily="49" charset="-122"/>
                <a:ea typeface="黑体" pitchFamily="49" charset="-122"/>
                <a:cs typeface="+mj-cs"/>
              </a:rPr>
              <a:t>账户管理员的工作页面：维护盘库任务中的下发单位，点击“保存并发布”按钮</a:t>
            </a:r>
            <a:r>
              <a:rPr lang="zh-CN" altLang="en-US" sz="2000" dirty="0" smtClean="0">
                <a:latin typeface="黑体" pitchFamily="49" charset="-122"/>
                <a:ea typeface="黑体" pitchFamily="49" charset="-122"/>
                <a:cs typeface="+mj-cs"/>
              </a:rPr>
              <a:t>即</a:t>
            </a:r>
            <a:r>
              <a:rPr lang="zh-CN" altLang="en-US" sz="2000" dirty="0">
                <a:latin typeface="黑体" pitchFamily="49" charset="-122"/>
                <a:ea typeface="黑体" pitchFamily="49" charset="-122"/>
                <a:cs typeface="+mj-cs"/>
              </a:rPr>
              <a:t>可</a:t>
            </a:r>
            <a:r>
              <a:rPr lang="zh-CN" altLang="en-US" sz="2000" dirty="0" smtClean="0">
                <a:latin typeface="黑体" pitchFamily="49" charset="-122"/>
                <a:ea typeface="黑体" pitchFamily="49" charset="-122"/>
                <a:cs typeface="+mj-cs"/>
              </a:rPr>
              <a:t>完成</a:t>
            </a:r>
            <a:r>
              <a:rPr lang="zh-CN" altLang="en-US" sz="2000" dirty="0">
                <a:latin typeface="黑体" pitchFamily="49" charset="-122"/>
                <a:ea typeface="黑体" pitchFamily="49" charset="-122"/>
                <a:cs typeface="+mj-cs"/>
              </a:rPr>
              <a:t>任务的下发</a:t>
            </a:r>
            <a:r>
              <a:rPr lang="zh-CN" altLang="en-US" sz="2000" dirty="0" smtClean="0">
                <a:latin typeface="黑体" pitchFamily="49" charset="-122"/>
                <a:ea typeface="黑体" pitchFamily="49" charset="-122"/>
                <a:cs typeface="+mj-cs"/>
              </a:rPr>
              <a:t>工作，点击“删除”按钮后便不发送给此单位。</a:t>
            </a:r>
            <a:endParaRPr lang="zh-CN" altLang="en-US" sz="2000" dirty="0">
              <a:latin typeface="黑体" pitchFamily="49" charset="-122"/>
              <a:ea typeface="黑体" pitchFamily="49" charset="-122"/>
              <a:cs typeface="+mj-cs"/>
            </a:endParaRPr>
          </a:p>
        </p:txBody>
      </p:sp>
    </p:spTree>
    <p:extLst>
      <p:ext uri="{BB962C8B-B14F-4D97-AF65-F5344CB8AC3E}">
        <p14:creationId xmlns:p14="http://schemas.microsoft.com/office/powerpoint/2010/main" val="348918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11560" y="332656"/>
            <a:ext cx="8229600" cy="1143000"/>
          </a:xfrm>
        </p:spPr>
        <p:txBody>
          <a:bodyPr/>
          <a:lstStyle/>
          <a:p>
            <a:r>
              <a:rPr altLang="en-US" dirty="0" smtClean="0">
                <a:solidFill>
                  <a:srgbClr val="C00000"/>
                </a:solidFill>
              </a:rPr>
              <a:t>目录 </a:t>
            </a:r>
            <a:r>
              <a:rPr lang="en-US" altLang="en-US" dirty="0" smtClean="0">
                <a:solidFill>
                  <a:srgbClr val="C00000"/>
                </a:solidFill>
              </a:rPr>
              <a:t> </a:t>
            </a:r>
            <a:endParaRPr lang="zh-CN" altLang="en-US" dirty="0">
              <a:solidFill>
                <a:srgbClr val="C00000"/>
              </a:solidFill>
            </a:endParaRPr>
          </a:p>
        </p:txBody>
      </p:sp>
      <p:sp>
        <p:nvSpPr>
          <p:cNvPr id="8" name="日期占位符 1"/>
          <p:cNvSpPr>
            <a:spLocks noGrp="1"/>
          </p:cNvSpPr>
          <p:nvPr>
            <p:ph type="dt" sz="half" idx="10"/>
          </p:nvPr>
        </p:nvSpPr>
        <p:spPr>
          <a:xfrm>
            <a:off x="7740352" y="6641977"/>
            <a:ext cx="1097038" cy="216023"/>
          </a:xfrm>
        </p:spPr>
        <p:txBody>
          <a:bodyPr/>
          <a:lstStyle/>
          <a:p>
            <a:fld id="{6A0CF7A8-7139-485C-B98D-68F9897E97D5}" type="datetime5">
              <a:rPr lang="zh-CN" altLang="en-US" smtClean="0"/>
              <a:pPr/>
              <a:t>2016/4/13</a:t>
            </a:fld>
            <a:endParaRPr lang="zh-CN" altLang="en-US" dirty="0"/>
          </a:p>
        </p:txBody>
      </p:sp>
      <p:sp>
        <p:nvSpPr>
          <p:cNvPr id="9" name="文本占位符 5"/>
          <p:cNvSpPr>
            <a:spLocks noGrp="1"/>
          </p:cNvSpPr>
          <p:nvPr>
            <p:ph type="body" sz="quarter" idx="13"/>
          </p:nvPr>
        </p:nvSpPr>
        <p:spPr>
          <a:xfrm>
            <a:off x="755576" y="1700808"/>
            <a:ext cx="8208912" cy="4320480"/>
          </a:xfrm>
        </p:spPr>
        <p:txBody>
          <a:bodyPr>
            <a:normAutofit/>
          </a:bodyPr>
          <a:lstStyle/>
          <a:p>
            <a:r>
              <a:rPr lang="zh-CN" altLang="zh-CN" sz="2400" dirty="0" smtClean="0">
                <a:solidFill>
                  <a:srgbClr val="00477F"/>
                </a:solidFill>
                <a:cs typeface="+mj-cs"/>
              </a:rPr>
              <a:t>一、</a:t>
            </a:r>
            <a:r>
              <a:rPr lang="zh-CN" altLang="en-US" sz="2400" dirty="0" smtClean="0">
                <a:solidFill>
                  <a:srgbClr val="00477F"/>
                </a:solidFill>
                <a:cs typeface="+mj-cs"/>
              </a:rPr>
              <a:t>建设背景</a:t>
            </a:r>
            <a:endParaRPr lang="en-US" altLang="zh-CN" sz="2400" dirty="0" smtClean="0">
              <a:solidFill>
                <a:srgbClr val="00477F"/>
              </a:solidFill>
              <a:cs typeface="+mj-cs"/>
            </a:endParaRPr>
          </a:p>
          <a:p>
            <a:r>
              <a:rPr lang="zh-CN" altLang="en-US" sz="2400" dirty="0" smtClean="0">
                <a:solidFill>
                  <a:srgbClr val="00477F"/>
                </a:solidFill>
                <a:cs typeface="+mj-cs"/>
              </a:rPr>
              <a:t>二、建设目标</a:t>
            </a:r>
            <a:endParaRPr lang="en-US" altLang="zh-CN" sz="2400" dirty="0" smtClean="0">
              <a:solidFill>
                <a:srgbClr val="00477F"/>
              </a:solidFill>
              <a:cs typeface="+mj-cs"/>
            </a:endParaRPr>
          </a:p>
          <a:p>
            <a:r>
              <a:rPr lang="zh-CN" altLang="en-US" sz="2400" dirty="0" smtClean="0">
                <a:solidFill>
                  <a:srgbClr val="00477F"/>
                </a:solidFill>
                <a:cs typeface="+mj-cs"/>
              </a:rPr>
              <a:t>三、系统角色</a:t>
            </a:r>
            <a:endParaRPr lang="en-US" altLang="zh-CN" sz="2400" dirty="0" smtClean="0">
              <a:solidFill>
                <a:srgbClr val="00477F"/>
              </a:solidFill>
              <a:cs typeface="+mj-cs"/>
            </a:endParaRPr>
          </a:p>
          <a:p>
            <a:r>
              <a:rPr lang="zh-CN" altLang="en-US" sz="2400" dirty="0" smtClean="0">
                <a:solidFill>
                  <a:srgbClr val="00477F"/>
                </a:solidFill>
                <a:cs typeface="+mj-cs"/>
              </a:rPr>
              <a:t>四、业务流程</a:t>
            </a:r>
            <a:endParaRPr lang="en-US" altLang="zh-CN" sz="2400" dirty="0" smtClean="0">
              <a:solidFill>
                <a:srgbClr val="00477F"/>
              </a:solidFill>
              <a:cs typeface="+mj-cs"/>
            </a:endParaRPr>
          </a:p>
          <a:p>
            <a:r>
              <a:rPr lang="zh-CN" altLang="en-US" sz="2400" dirty="0" smtClean="0">
                <a:solidFill>
                  <a:srgbClr val="00477F"/>
                </a:solidFill>
                <a:cs typeface="+mj-cs"/>
              </a:rPr>
              <a:t>五、系统演示</a:t>
            </a:r>
            <a:endParaRPr lang="en-US" altLang="zh-CN" sz="2400" dirty="0" smtClean="0">
              <a:solidFill>
                <a:srgbClr val="00477F"/>
              </a:solidFill>
              <a:cs typeface="+mj-cs"/>
            </a:endParaRPr>
          </a:p>
        </p:txBody>
      </p:sp>
    </p:spTree>
    <p:extLst>
      <p:ext uri="{BB962C8B-B14F-4D97-AF65-F5344CB8AC3E}">
        <p14:creationId xmlns:p14="http://schemas.microsoft.com/office/powerpoint/2010/main" val="2448507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发布新任务</a:t>
            </a:r>
            <a:r>
              <a:rPr lang="en-US" altLang="zh-CN" dirty="0" smtClean="0"/>
              <a:t>3</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20</a:t>
            </a:fld>
            <a:endParaRPr lang="zh-CN" altLang="en-US"/>
          </a:p>
        </p:txBody>
      </p:sp>
      <p:sp>
        <p:nvSpPr>
          <p:cNvPr id="5" name="文本占位符 4"/>
          <p:cNvSpPr>
            <a:spLocks noGrp="1"/>
          </p:cNvSpPr>
          <p:nvPr>
            <p:ph type="body" sz="quarter" idx="13"/>
          </p:nvPr>
        </p:nvSpPr>
        <p:spPr/>
        <p:txBody>
          <a:bodyPr/>
          <a:lstStyle/>
          <a:p>
            <a:r>
              <a:rPr lang="zh-CN" altLang="en-US" dirty="0" smtClean="0"/>
              <a:t>   资产账户管理员登录系统之后，直接新建任务，将盘点任务发送至领用人。</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44823"/>
            <a:ext cx="6264696" cy="4041739"/>
          </a:xfrm>
          <a:prstGeom prst="rect">
            <a:avLst/>
          </a:prstGeom>
        </p:spPr>
      </p:pic>
    </p:spTree>
    <p:extLst>
      <p:ext uri="{BB962C8B-B14F-4D97-AF65-F5344CB8AC3E}">
        <p14:creationId xmlns:p14="http://schemas.microsoft.com/office/powerpoint/2010/main" val="428025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发布新任务</a:t>
            </a:r>
            <a:r>
              <a:rPr lang="en-US" altLang="zh-CN" dirty="0" smtClean="0"/>
              <a:t>4</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21</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132856"/>
            <a:ext cx="7849360" cy="2807850"/>
          </a:xfrm>
          <a:prstGeom prst="rect">
            <a:avLst/>
          </a:prstGeom>
        </p:spPr>
      </p:pic>
      <p:sp>
        <p:nvSpPr>
          <p:cNvPr id="7" name="TextBox 6"/>
          <p:cNvSpPr txBox="1"/>
          <p:nvPr/>
        </p:nvSpPr>
        <p:spPr>
          <a:xfrm>
            <a:off x="467544" y="1214184"/>
            <a:ext cx="2031325" cy="369332"/>
          </a:xfrm>
          <a:prstGeom prst="rect">
            <a:avLst/>
          </a:prstGeom>
          <a:noFill/>
        </p:spPr>
        <p:txBody>
          <a:bodyPr wrap="none" rtlCol="0">
            <a:spAutoFit/>
          </a:bodyPr>
          <a:lstStyle/>
          <a:p>
            <a:r>
              <a:rPr lang="zh-CN" altLang="en-US" b="1" dirty="0" smtClean="0"/>
              <a:t>发布任务至领用人</a:t>
            </a:r>
            <a:endParaRPr lang="zh-CN" altLang="en-US" b="1" dirty="0"/>
          </a:p>
        </p:txBody>
      </p:sp>
    </p:spTree>
    <p:extLst>
      <p:ext uri="{BB962C8B-B14F-4D97-AF65-F5344CB8AC3E}">
        <p14:creationId xmlns:p14="http://schemas.microsoft.com/office/powerpoint/2010/main" val="119497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领用人登录领取任务</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22</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7461582" cy="3718833"/>
          </a:xfrm>
          <a:prstGeom prst="rect">
            <a:avLst/>
          </a:prstGeom>
        </p:spPr>
      </p:pic>
      <p:sp>
        <p:nvSpPr>
          <p:cNvPr id="7" name="TextBox 6"/>
          <p:cNvSpPr txBox="1"/>
          <p:nvPr/>
        </p:nvSpPr>
        <p:spPr>
          <a:xfrm>
            <a:off x="683568" y="871823"/>
            <a:ext cx="7180650" cy="923330"/>
          </a:xfrm>
          <a:prstGeom prst="rect">
            <a:avLst/>
          </a:prstGeom>
          <a:noFill/>
        </p:spPr>
        <p:txBody>
          <a:bodyPr wrap="square" rtlCol="0">
            <a:spAutoFit/>
          </a:bodyPr>
          <a:lstStyle/>
          <a:p>
            <a:pPr>
              <a:lnSpc>
                <a:spcPct val="150000"/>
              </a:lnSpc>
            </a:pPr>
            <a:r>
              <a:rPr lang="zh-CN" altLang="en-US" dirty="0" smtClean="0"/>
              <a:t>    领用人登录系统后，点击盘库操作，当完成自己名下所有资产的盘库任务后，点击上传</a:t>
            </a:r>
            <a:endParaRPr lang="zh-CN" altLang="en-US" dirty="0"/>
          </a:p>
        </p:txBody>
      </p:sp>
    </p:spTree>
    <p:extLst>
      <p:ext uri="{BB962C8B-B14F-4D97-AF65-F5344CB8AC3E}">
        <p14:creationId xmlns:p14="http://schemas.microsoft.com/office/powerpoint/2010/main" val="324098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盘库信息填报</a:t>
            </a:r>
            <a:r>
              <a:rPr lang="en-US" altLang="zh-CN" dirty="0" smtClean="0"/>
              <a:t>1</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23</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88840"/>
            <a:ext cx="6572053" cy="4103951"/>
          </a:xfrm>
          <a:prstGeom prst="rect">
            <a:avLst/>
          </a:prstGeom>
        </p:spPr>
      </p:pic>
      <p:sp>
        <p:nvSpPr>
          <p:cNvPr id="7" name="TextBox 6"/>
          <p:cNvSpPr txBox="1"/>
          <p:nvPr/>
        </p:nvSpPr>
        <p:spPr>
          <a:xfrm>
            <a:off x="1331640" y="1268760"/>
            <a:ext cx="2262158" cy="369332"/>
          </a:xfrm>
          <a:prstGeom prst="rect">
            <a:avLst/>
          </a:prstGeom>
          <a:noFill/>
        </p:spPr>
        <p:txBody>
          <a:bodyPr wrap="none" rtlCol="0">
            <a:spAutoFit/>
          </a:bodyPr>
          <a:lstStyle/>
          <a:p>
            <a:r>
              <a:rPr lang="zh-CN" altLang="en-US" dirty="0" smtClean="0"/>
              <a:t>需要盘库的资产列表</a:t>
            </a:r>
            <a:endParaRPr lang="zh-CN" altLang="en-US" dirty="0"/>
          </a:p>
        </p:txBody>
      </p:sp>
    </p:spTree>
    <p:extLst>
      <p:ext uri="{BB962C8B-B14F-4D97-AF65-F5344CB8AC3E}">
        <p14:creationId xmlns:p14="http://schemas.microsoft.com/office/powerpoint/2010/main" val="161307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盘库信息填报</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24</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88" y="1700808"/>
            <a:ext cx="6986196" cy="4375909"/>
          </a:xfrm>
          <a:prstGeom prst="rect">
            <a:avLst/>
          </a:prstGeom>
        </p:spPr>
      </p:pic>
      <p:sp>
        <p:nvSpPr>
          <p:cNvPr id="7" name="TextBox 6"/>
          <p:cNvSpPr txBox="1"/>
          <p:nvPr/>
        </p:nvSpPr>
        <p:spPr>
          <a:xfrm>
            <a:off x="1403648" y="1196752"/>
            <a:ext cx="2723823" cy="369332"/>
          </a:xfrm>
          <a:prstGeom prst="rect">
            <a:avLst/>
          </a:prstGeom>
          <a:noFill/>
        </p:spPr>
        <p:txBody>
          <a:bodyPr wrap="none" rtlCol="0">
            <a:spAutoFit/>
          </a:bodyPr>
          <a:lstStyle/>
          <a:p>
            <a:r>
              <a:rPr lang="zh-CN" altLang="en-US" dirty="0" smtClean="0"/>
              <a:t>领用人填报设备盘点信息</a:t>
            </a:r>
            <a:endParaRPr lang="zh-CN" altLang="en-US" dirty="0"/>
          </a:p>
        </p:txBody>
      </p:sp>
    </p:spTree>
    <p:extLst>
      <p:ext uri="{BB962C8B-B14F-4D97-AF65-F5344CB8AC3E}">
        <p14:creationId xmlns:p14="http://schemas.microsoft.com/office/powerpoint/2010/main" val="296660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盘点信息上报</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25</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40768"/>
            <a:ext cx="7949827" cy="3816424"/>
          </a:xfrm>
          <a:prstGeom prst="rect">
            <a:avLst/>
          </a:prstGeom>
        </p:spPr>
      </p:pic>
    </p:spTree>
    <p:extLst>
      <p:ext uri="{BB962C8B-B14F-4D97-AF65-F5344CB8AC3E}">
        <p14:creationId xmlns:p14="http://schemas.microsoft.com/office/powerpoint/2010/main" val="1237132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数据汇总</a:t>
            </a:r>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26</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710" y="1749607"/>
            <a:ext cx="5775369" cy="4365104"/>
          </a:xfrm>
          <a:prstGeom prst="rect">
            <a:avLst/>
          </a:prstGeom>
        </p:spPr>
      </p:pic>
      <p:sp>
        <p:nvSpPr>
          <p:cNvPr id="7" name="TextBox 6"/>
          <p:cNvSpPr txBox="1"/>
          <p:nvPr/>
        </p:nvSpPr>
        <p:spPr>
          <a:xfrm>
            <a:off x="483634" y="1124744"/>
            <a:ext cx="8832867" cy="369332"/>
          </a:xfrm>
          <a:prstGeom prst="rect">
            <a:avLst/>
          </a:prstGeom>
          <a:noFill/>
        </p:spPr>
        <p:txBody>
          <a:bodyPr wrap="none" rtlCol="0">
            <a:spAutoFit/>
          </a:bodyPr>
          <a:lstStyle/>
          <a:p>
            <a:r>
              <a:rPr lang="zh-CN" altLang="en-US" dirty="0" smtClean="0"/>
              <a:t>账户管理员可以实时掌握领用人的填报情况，当进度为</a:t>
            </a:r>
            <a:r>
              <a:rPr lang="en-US" altLang="zh-CN" dirty="0" smtClean="0"/>
              <a:t>100% </a:t>
            </a:r>
            <a:r>
              <a:rPr lang="zh-CN" altLang="en-US" dirty="0" smtClean="0"/>
              <a:t>的时候，点击确认完成。</a:t>
            </a:r>
            <a:endParaRPr lang="zh-CN" altLang="en-US" dirty="0"/>
          </a:p>
        </p:txBody>
      </p:sp>
    </p:spTree>
    <p:extLst>
      <p:ext uri="{BB962C8B-B14F-4D97-AF65-F5344CB8AC3E}">
        <p14:creationId xmlns:p14="http://schemas.microsoft.com/office/powerpoint/2010/main" val="379093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盘盈填报</a:t>
            </a:r>
            <a:r>
              <a:rPr lang="en-US" altLang="zh-CN" dirty="0" smtClean="0"/>
              <a:t>1</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27</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44824"/>
            <a:ext cx="5695462" cy="3650491"/>
          </a:xfrm>
          <a:prstGeom prst="rect">
            <a:avLst/>
          </a:prstGeom>
        </p:spPr>
      </p:pic>
      <p:sp>
        <p:nvSpPr>
          <p:cNvPr id="7" name="TextBox 6"/>
          <p:cNvSpPr txBox="1"/>
          <p:nvPr/>
        </p:nvSpPr>
        <p:spPr>
          <a:xfrm>
            <a:off x="1403648" y="1124744"/>
            <a:ext cx="2492990" cy="369332"/>
          </a:xfrm>
          <a:prstGeom prst="rect">
            <a:avLst/>
          </a:prstGeom>
          <a:noFill/>
        </p:spPr>
        <p:txBody>
          <a:bodyPr wrap="none" rtlCol="0">
            <a:spAutoFit/>
          </a:bodyPr>
          <a:lstStyle/>
          <a:p>
            <a:r>
              <a:rPr lang="zh-CN" altLang="en-US" dirty="0" smtClean="0"/>
              <a:t>点击添加盘盈资产信息</a:t>
            </a:r>
            <a:endParaRPr lang="zh-CN" altLang="en-US" dirty="0"/>
          </a:p>
        </p:txBody>
      </p:sp>
    </p:spTree>
    <p:extLst>
      <p:ext uri="{BB962C8B-B14F-4D97-AF65-F5344CB8AC3E}">
        <p14:creationId xmlns:p14="http://schemas.microsoft.com/office/powerpoint/2010/main" val="178434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盘盈填报</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28</a:t>
            </a:fld>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72816"/>
            <a:ext cx="6176561" cy="3603417"/>
          </a:xfrm>
          <a:prstGeom prst="rect">
            <a:avLst/>
          </a:prstGeom>
        </p:spPr>
      </p:pic>
      <p:sp>
        <p:nvSpPr>
          <p:cNvPr id="7" name="TextBox 6"/>
          <p:cNvSpPr txBox="1"/>
          <p:nvPr/>
        </p:nvSpPr>
        <p:spPr>
          <a:xfrm>
            <a:off x="1331640" y="1124744"/>
            <a:ext cx="1569660" cy="369332"/>
          </a:xfrm>
          <a:prstGeom prst="rect">
            <a:avLst/>
          </a:prstGeom>
          <a:noFill/>
        </p:spPr>
        <p:txBody>
          <a:bodyPr wrap="none" rtlCol="0">
            <a:spAutoFit/>
          </a:bodyPr>
          <a:lstStyle/>
          <a:p>
            <a:r>
              <a:rPr lang="zh-CN" altLang="en-US" dirty="0" smtClean="0"/>
              <a:t>盘盈信息填报</a:t>
            </a:r>
            <a:endParaRPr lang="zh-CN" altLang="en-US" dirty="0"/>
          </a:p>
        </p:txBody>
      </p:sp>
    </p:spTree>
    <p:extLst>
      <p:ext uri="{BB962C8B-B14F-4D97-AF65-F5344CB8AC3E}">
        <p14:creationId xmlns:p14="http://schemas.microsoft.com/office/powerpoint/2010/main" val="20033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报表生成</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29</a:t>
            </a:fld>
            <a:endParaRPr lang="zh-CN" altLang="en-US"/>
          </a:p>
        </p:txBody>
      </p:sp>
      <p:pic>
        <p:nvPicPr>
          <p:cNvPr id="1026" name="Picture 2" descr="C:\Users\zyl\Desktop\QQ截图201604121702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24936" cy="39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7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3</a:t>
            </a:fld>
            <a:endParaRPr lang="zh-CN" altLang="en-US"/>
          </a:p>
        </p:txBody>
      </p:sp>
      <p:sp>
        <p:nvSpPr>
          <p:cNvPr id="4" name="标题 3"/>
          <p:cNvSpPr>
            <a:spLocks noGrp="1"/>
          </p:cNvSpPr>
          <p:nvPr>
            <p:ph type="title"/>
          </p:nvPr>
        </p:nvSpPr>
        <p:spPr/>
        <p:txBody>
          <a:bodyPr/>
          <a:lstStyle/>
          <a:p>
            <a:pPr marL="719138" indent="-719138"/>
            <a:r>
              <a:rPr lang="zh-CN" altLang="en-US" sz="4000" dirty="0" smtClean="0"/>
              <a:t>一、建设背景</a:t>
            </a:r>
            <a:endParaRPr lang="zh-CN" altLang="en-US" sz="4000" dirty="0"/>
          </a:p>
        </p:txBody>
      </p:sp>
    </p:spTree>
    <p:extLst>
      <p:ext uri="{BB962C8B-B14F-4D97-AF65-F5344CB8AC3E}">
        <p14:creationId xmlns:p14="http://schemas.microsoft.com/office/powerpoint/2010/main" val="3965148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报表生成原则</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30</a:t>
            </a:fld>
            <a:endParaRPr lang="zh-CN" altLang="en-US"/>
          </a:p>
        </p:txBody>
      </p:sp>
      <p:sp>
        <p:nvSpPr>
          <p:cNvPr id="5" name="文本占位符 4"/>
          <p:cNvSpPr>
            <a:spLocks noGrp="1"/>
          </p:cNvSpPr>
          <p:nvPr>
            <p:ph type="body" sz="quarter" idx="13"/>
          </p:nvPr>
        </p:nvSpPr>
        <p:spPr/>
        <p:txBody>
          <a:bodyPr/>
          <a:lstStyle/>
          <a:p>
            <a:r>
              <a:rPr lang="en-US" altLang="zh-CN" dirty="0" smtClean="0"/>
              <a:t>1</a:t>
            </a:r>
            <a:r>
              <a:rPr lang="zh-CN" altLang="en-US" dirty="0" smtClean="0"/>
              <a:t>、领用人将名下盘点信息</a:t>
            </a:r>
            <a:r>
              <a:rPr lang="zh-CN" altLang="en-US" dirty="0" smtClean="0"/>
              <a:t>填报</a:t>
            </a:r>
            <a:r>
              <a:rPr lang="zh-CN" altLang="en-US" dirty="0" smtClean="0"/>
              <a:t>并保存</a:t>
            </a:r>
            <a:r>
              <a:rPr lang="zh-CN" altLang="en-US" dirty="0" smtClean="0"/>
              <a:t>后</a:t>
            </a:r>
            <a:r>
              <a:rPr lang="zh-CN" altLang="en-US" dirty="0" smtClean="0"/>
              <a:t>，系统生成</a:t>
            </a:r>
            <a:r>
              <a:rPr lang="zh-CN" altLang="zh-CN" dirty="0" smtClean="0">
                <a:cs typeface="Times New Roman" pitchFamily="18" charset="0"/>
              </a:rPr>
              <a:t>《盘盈资产情况表》 </a:t>
            </a:r>
            <a:r>
              <a:rPr lang="zh-CN" altLang="en-US" dirty="0" smtClean="0"/>
              <a:t>，</a:t>
            </a:r>
            <a:r>
              <a:rPr lang="zh-CN" altLang="zh-CN" dirty="0">
                <a:cs typeface="Times New Roman" pitchFamily="18" charset="0"/>
              </a:rPr>
              <a:t> </a:t>
            </a:r>
            <a:r>
              <a:rPr lang="zh-CN" altLang="zh-CN" dirty="0" smtClean="0">
                <a:cs typeface="Times New Roman" pitchFamily="18" charset="0"/>
              </a:rPr>
              <a:t>《盘亏资产情况表》</a:t>
            </a:r>
            <a:r>
              <a:rPr lang="zh-CN" altLang="en-US" dirty="0" smtClean="0">
                <a:cs typeface="Times New Roman" pitchFamily="18" charset="0"/>
              </a:rPr>
              <a:t>。</a:t>
            </a:r>
            <a:endParaRPr lang="en-US" altLang="zh-CN" dirty="0" smtClean="0">
              <a:cs typeface="Times New Roman" pitchFamily="18" charset="0"/>
            </a:endParaRPr>
          </a:p>
          <a:p>
            <a:r>
              <a:rPr lang="en-US" altLang="zh-CN" dirty="0" smtClean="0">
                <a:cs typeface="Times New Roman" pitchFamily="18" charset="0"/>
              </a:rPr>
              <a:t>2</a:t>
            </a:r>
            <a:r>
              <a:rPr lang="zh-CN" altLang="en-US" dirty="0" smtClean="0">
                <a:cs typeface="Times New Roman" pitchFamily="18" charset="0"/>
              </a:rPr>
              <a:t>、账户管理员账户生成本账户所有</a:t>
            </a:r>
            <a:r>
              <a:rPr lang="en-US" altLang="zh-CN" dirty="0" smtClean="0">
                <a:cs typeface="Times New Roman" pitchFamily="18" charset="0"/>
              </a:rPr>
              <a:t>《</a:t>
            </a:r>
            <a:r>
              <a:rPr lang="zh-CN" altLang="en-US" dirty="0" smtClean="0">
                <a:cs typeface="Times New Roman" pitchFamily="18" charset="0"/>
              </a:rPr>
              <a:t>盘盈资产情况表</a:t>
            </a:r>
            <a:r>
              <a:rPr lang="en-US" altLang="zh-CN" dirty="0" smtClean="0">
                <a:cs typeface="Times New Roman" pitchFamily="18" charset="0"/>
              </a:rPr>
              <a:t>》</a:t>
            </a:r>
            <a:r>
              <a:rPr lang="zh-CN" altLang="en-US" dirty="0" smtClean="0">
                <a:cs typeface="Times New Roman" pitchFamily="18" charset="0"/>
              </a:rPr>
              <a:t>、</a:t>
            </a:r>
            <a:r>
              <a:rPr lang="en-US" altLang="zh-CN" dirty="0" smtClean="0">
                <a:cs typeface="Times New Roman" pitchFamily="18" charset="0"/>
              </a:rPr>
              <a:t>《</a:t>
            </a:r>
            <a:r>
              <a:rPr lang="zh-CN" altLang="en-US" dirty="0" smtClean="0">
                <a:cs typeface="Times New Roman" pitchFamily="18" charset="0"/>
              </a:rPr>
              <a:t>盘亏资产情况表</a:t>
            </a:r>
            <a:r>
              <a:rPr lang="en-US" altLang="zh-CN" dirty="0" smtClean="0">
                <a:cs typeface="Times New Roman" pitchFamily="18" charset="0"/>
              </a:rPr>
              <a:t>》</a:t>
            </a:r>
            <a:r>
              <a:rPr lang="zh-CN" altLang="en-US" dirty="0" smtClean="0">
                <a:cs typeface="Times New Roman" pitchFamily="18" charset="0"/>
              </a:rPr>
              <a:t>，以及本账户</a:t>
            </a:r>
            <a:r>
              <a:rPr lang="en-US" altLang="zh-CN" dirty="0" smtClean="0">
                <a:cs typeface="Times New Roman" pitchFamily="18" charset="0"/>
              </a:rPr>
              <a:t>《</a:t>
            </a:r>
            <a:r>
              <a:rPr lang="zh-CN" altLang="en-US" dirty="0" smtClean="0">
                <a:cs typeface="Times New Roman" pitchFamily="18" charset="0"/>
              </a:rPr>
              <a:t>账实相符汇总表</a:t>
            </a:r>
            <a:r>
              <a:rPr lang="en-US" altLang="zh-CN" dirty="0" smtClean="0">
                <a:cs typeface="Times New Roman" pitchFamily="18" charset="0"/>
              </a:rPr>
              <a:t>》</a:t>
            </a:r>
            <a:r>
              <a:rPr lang="zh-CN" altLang="en-US" dirty="0" smtClean="0">
                <a:cs typeface="Times New Roman" pitchFamily="18" charset="0"/>
              </a:rPr>
              <a:t>、</a:t>
            </a:r>
            <a:r>
              <a:rPr lang="en-US" altLang="zh-CN" dirty="0" smtClean="0">
                <a:cs typeface="Times New Roman" pitchFamily="18" charset="0"/>
              </a:rPr>
              <a:t>《</a:t>
            </a:r>
            <a:r>
              <a:rPr lang="zh-CN" altLang="en-US" dirty="0" smtClean="0">
                <a:cs typeface="Times New Roman" pitchFamily="18" charset="0"/>
              </a:rPr>
              <a:t>盘盈资产汇总表</a:t>
            </a:r>
            <a:r>
              <a:rPr lang="en-US" altLang="zh-CN" dirty="0" smtClean="0">
                <a:cs typeface="Times New Roman" pitchFamily="18" charset="0"/>
              </a:rPr>
              <a:t>》</a:t>
            </a:r>
            <a:r>
              <a:rPr lang="zh-CN" altLang="en-US" dirty="0" smtClean="0">
                <a:cs typeface="Times New Roman" pitchFamily="18" charset="0"/>
              </a:rPr>
              <a:t>、</a:t>
            </a:r>
            <a:r>
              <a:rPr lang="en-US" altLang="zh-CN" dirty="0" smtClean="0">
                <a:cs typeface="Times New Roman" pitchFamily="18" charset="0"/>
              </a:rPr>
              <a:t>《</a:t>
            </a:r>
            <a:r>
              <a:rPr lang="zh-CN" altLang="en-US" dirty="0" smtClean="0">
                <a:cs typeface="Times New Roman" pitchFamily="18" charset="0"/>
              </a:rPr>
              <a:t>盘亏资产汇总表</a:t>
            </a:r>
            <a:r>
              <a:rPr lang="en-US" altLang="zh-CN" dirty="0" smtClean="0">
                <a:cs typeface="Times New Roman" pitchFamily="18" charset="0"/>
              </a:rPr>
              <a:t>》</a:t>
            </a:r>
          </a:p>
          <a:p>
            <a:r>
              <a:rPr lang="en-US" altLang="zh-CN" dirty="0" smtClean="0">
                <a:cs typeface="Times New Roman" pitchFamily="18" charset="0"/>
              </a:rPr>
              <a:t>3</a:t>
            </a:r>
            <a:r>
              <a:rPr lang="zh-CN" altLang="en-US" dirty="0" smtClean="0">
                <a:cs typeface="Times New Roman" pitchFamily="18" charset="0"/>
              </a:rPr>
              <a:t>、院处级账户管理员账户生成本单位所有</a:t>
            </a:r>
            <a:r>
              <a:rPr lang="en-US" altLang="zh-CN" dirty="0">
                <a:cs typeface="Times New Roman" pitchFamily="18" charset="0"/>
              </a:rPr>
              <a:t>《</a:t>
            </a:r>
            <a:r>
              <a:rPr lang="zh-CN" altLang="en-US" dirty="0">
                <a:cs typeface="Times New Roman" pitchFamily="18" charset="0"/>
              </a:rPr>
              <a:t>盘盈资产情况表</a:t>
            </a:r>
            <a:r>
              <a:rPr lang="en-US" altLang="zh-CN" dirty="0">
                <a:cs typeface="Times New Roman" pitchFamily="18" charset="0"/>
              </a:rPr>
              <a:t>》</a:t>
            </a:r>
            <a:r>
              <a:rPr lang="zh-CN" altLang="en-US" dirty="0">
                <a:cs typeface="Times New Roman" pitchFamily="18" charset="0"/>
              </a:rPr>
              <a:t>、</a:t>
            </a:r>
            <a:r>
              <a:rPr lang="en-US" altLang="zh-CN" dirty="0">
                <a:cs typeface="Times New Roman" pitchFamily="18" charset="0"/>
              </a:rPr>
              <a:t>《</a:t>
            </a:r>
            <a:r>
              <a:rPr lang="zh-CN" altLang="en-US" dirty="0">
                <a:cs typeface="Times New Roman" pitchFamily="18" charset="0"/>
              </a:rPr>
              <a:t>盘亏资产情况表</a:t>
            </a:r>
            <a:r>
              <a:rPr lang="en-US" altLang="zh-CN" dirty="0">
                <a:cs typeface="Times New Roman" pitchFamily="18" charset="0"/>
              </a:rPr>
              <a:t>》</a:t>
            </a:r>
            <a:r>
              <a:rPr lang="zh-CN" altLang="en-US" dirty="0">
                <a:cs typeface="Times New Roman" pitchFamily="18" charset="0"/>
              </a:rPr>
              <a:t>，以及本账户</a:t>
            </a:r>
            <a:r>
              <a:rPr lang="en-US" altLang="zh-CN" dirty="0">
                <a:cs typeface="Times New Roman" pitchFamily="18" charset="0"/>
              </a:rPr>
              <a:t>《</a:t>
            </a:r>
            <a:r>
              <a:rPr lang="zh-CN" altLang="en-US" dirty="0">
                <a:cs typeface="Times New Roman" pitchFamily="18" charset="0"/>
              </a:rPr>
              <a:t>账实相符汇总表</a:t>
            </a:r>
            <a:r>
              <a:rPr lang="en-US" altLang="zh-CN" dirty="0">
                <a:cs typeface="Times New Roman" pitchFamily="18" charset="0"/>
              </a:rPr>
              <a:t>》</a:t>
            </a:r>
            <a:r>
              <a:rPr lang="zh-CN" altLang="en-US" dirty="0">
                <a:cs typeface="Times New Roman" pitchFamily="18" charset="0"/>
              </a:rPr>
              <a:t>、</a:t>
            </a:r>
            <a:r>
              <a:rPr lang="en-US" altLang="zh-CN" dirty="0">
                <a:cs typeface="Times New Roman" pitchFamily="18" charset="0"/>
              </a:rPr>
              <a:t>《</a:t>
            </a:r>
            <a:r>
              <a:rPr lang="zh-CN" altLang="en-US" dirty="0">
                <a:cs typeface="Times New Roman" pitchFamily="18" charset="0"/>
              </a:rPr>
              <a:t>盘盈资产汇总表</a:t>
            </a:r>
            <a:r>
              <a:rPr lang="en-US" altLang="zh-CN" dirty="0">
                <a:cs typeface="Times New Roman" pitchFamily="18" charset="0"/>
              </a:rPr>
              <a:t>》</a:t>
            </a:r>
            <a:r>
              <a:rPr lang="zh-CN" altLang="en-US" dirty="0">
                <a:cs typeface="Times New Roman" pitchFamily="18" charset="0"/>
              </a:rPr>
              <a:t>、</a:t>
            </a:r>
            <a:r>
              <a:rPr lang="en-US" altLang="zh-CN" dirty="0">
                <a:cs typeface="Times New Roman" pitchFamily="18" charset="0"/>
              </a:rPr>
              <a:t>《</a:t>
            </a:r>
            <a:r>
              <a:rPr lang="zh-CN" altLang="en-US" dirty="0">
                <a:cs typeface="Times New Roman" pitchFamily="18" charset="0"/>
              </a:rPr>
              <a:t>盘亏资产汇总表</a:t>
            </a:r>
            <a:r>
              <a:rPr lang="en-US" altLang="zh-CN" dirty="0" smtClean="0">
                <a:cs typeface="Times New Roman" pitchFamily="18" charset="0"/>
              </a:rPr>
              <a:t>》</a:t>
            </a:r>
            <a:r>
              <a:rPr lang="zh-CN" altLang="en-US" dirty="0" smtClean="0">
                <a:cs typeface="Times New Roman" pitchFamily="18" charset="0"/>
              </a:rPr>
              <a:t>，由院处级管理员统一上交至实验室与资产管理处。</a:t>
            </a:r>
            <a:endParaRPr lang="zh-CN" altLang="en-US" dirty="0"/>
          </a:p>
        </p:txBody>
      </p:sp>
    </p:spTree>
    <p:extLst>
      <p:ext uri="{BB962C8B-B14F-4D97-AF65-F5344CB8AC3E}">
        <p14:creationId xmlns:p14="http://schemas.microsoft.com/office/powerpoint/2010/main" val="2365545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答疑解惑</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31</a:t>
            </a:fld>
            <a:endParaRPr lang="zh-CN" altLang="en-US"/>
          </a:p>
        </p:txBody>
      </p:sp>
      <p:sp>
        <p:nvSpPr>
          <p:cNvPr id="5" name="文本占位符 4"/>
          <p:cNvSpPr>
            <a:spLocks noGrp="1"/>
          </p:cNvSpPr>
          <p:nvPr>
            <p:ph type="body" sz="quarter" idx="13"/>
          </p:nvPr>
        </p:nvSpPr>
        <p:spPr/>
        <p:txBody>
          <a:bodyPr/>
          <a:lstStyle/>
          <a:p>
            <a:r>
              <a:rPr lang="en-US" altLang="zh-CN" dirty="0">
                <a:cs typeface="Times New Roman" pitchFamily="18" charset="0"/>
              </a:rPr>
              <a:t> </a:t>
            </a:r>
            <a:r>
              <a:rPr lang="en-US" altLang="zh-CN" dirty="0" smtClean="0">
                <a:cs typeface="Times New Roman" pitchFamily="18" charset="0"/>
              </a:rPr>
              <a:t>   </a:t>
            </a:r>
            <a:r>
              <a:rPr lang="zh-CN" altLang="zh-CN" dirty="0" smtClean="0">
                <a:cs typeface="Times New Roman" pitchFamily="18" charset="0"/>
              </a:rPr>
              <a:t>各单位</a:t>
            </a:r>
            <a:r>
              <a:rPr lang="zh-CN" altLang="en-US" dirty="0">
                <a:cs typeface="Times New Roman" pitchFamily="18" charset="0"/>
              </a:rPr>
              <a:t>在资产清查过程中遇到问题，请及时与实验室与资产管理处、后勤保障部联系：</a:t>
            </a:r>
            <a:endParaRPr lang="en-US" altLang="zh-CN" dirty="0">
              <a:cs typeface="Times New Roman" pitchFamily="18" charset="0"/>
            </a:endParaRPr>
          </a:p>
          <a:p>
            <a:r>
              <a:rPr lang="en-US" altLang="zh-CN" dirty="0">
                <a:cs typeface="Times New Roman" pitchFamily="18" charset="0"/>
              </a:rPr>
              <a:t>    </a:t>
            </a:r>
            <a:r>
              <a:rPr lang="zh-CN" altLang="zh-CN" dirty="0">
                <a:cs typeface="Times New Roman" pitchFamily="18" charset="0"/>
              </a:rPr>
              <a:t>实验室处：奚溪</a:t>
            </a:r>
            <a:r>
              <a:rPr lang="en-US" altLang="zh-CN" dirty="0">
                <a:cs typeface="Times New Roman" pitchFamily="18" charset="0"/>
              </a:rPr>
              <a:t>  </a:t>
            </a:r>
            <a:r>
              <a:rPr lang="en-US" altLang="zh-CN" dirty="0">
                <a:latin typeface="Times New Roman" pitchFamily="18" charset="0"/>
                <a:cs typeface="Times New Roman" pitchFamily="18" charset="0"/>
              </a:rPr>
              <a:t>82668510   </a:t>
            </a:r>
            <a:r>
              <a:rPr lang="zh-CN" altLang="zh-CN" dirty="0">
                <a:latin typeface="Times New Roman" pitchFamily="18" charset="0"/>
                <a:cs typeface="Times New Roman" pitchFamily="18" charset="0"/>
              </a:rPr>
              <a:t>主楼</a:t>
            </a:r>
            <a:r>
              <a:rPr lang="en-US" altLang="zh-CN" dirty="0">
                <a:latin typeface="Times New Roman" pitchFamily="18" charset="0"/>
                <a:cs typeface="Times New Roman" pitchFamily="18" charset="0"/>
              </a:rPr>
              <a:t>1410  </a:t>
            </a:r>
          </a:p>
          <a:p>
            <a:r>
              <a:rPr lang="en-US" altLang="zh-CN" dirty="0">
                <a:latin typeface="Times New Roman" pitchFamily="18" charset="0"/>
                <a:cs typeface="Times New Roman" pitchFamily="18" charset="0"/>
              </a:rPr>
              <a:t>    </a:t>
            </a:r>
            <a:r>
              <a:rPr lang="zh-CN" altLang="zh-CN" dirty="0">
                <a:latin typeface="Times New Roman" pitchFamily="18" charset="0"/>
                <a:cs typeface="Times New Roman" pitchFamily="18" charset="0"/>
              </a:rPr>
              <a:t>后勤保障部：党小姝</a:t>
            </a:r>
            <a:r>
              <a:rPr lang="en-US" altLang="zh-CN" dirty="0">
                <a:latin typeface="Times New Roman" pitchFamily="18" charset="0"/>
                <a:cs typeface="Times New Roman" pitchFamily="18" charset="0"/>
              </a:rPr>
              <a:t>  82663605   </a:t>
            </a:r>
            <a:r>
              <a:rPr lang="zh-CN" altLang="zh-CN" dirty="0">
                <a:latin typeface="Times New Roman" pitchFamily="18" charset="0"/>
                <a:cs typeface="Times New Roman" pitchFamily="18" charset="0"/>
              </a:rPr>
              <a:t>东</a:t>
            </a:r>
            <a:r>
              <a:rPr lang="en-US" altLang="zh-CN" dirty="0">
                <a:latin typeface="Times New Roman" pitchFamily="18" charset="0"/>
                <a:cs typeface="Times New Roman" pitchFamily="18" charset="0"/>
              </a:rPr>
              <a:t>5</a:t>
            </a:r>
            <a:r>
              <a:rPr lang="zh-CN" altLang="zh-CN" dirty="0">
                <a:latin typeface="Times New Roman" pitchFamily="18" charset="0"/>
                <a:cs typeface="Times New Roman" pitchFamily="18" charset="0"/>
              </a:rPr>
              <a:t>舍</a:t>
            </a:r>
            <a:r>
              <a:rPr lang="en-US" altLang="zh-CN" dirty="0">
                <a:latin typeface="Times New Roman" pitchFamily="18" charset="0"/>
                <a:cs typeface="Times New Roman" pitchFamily="18" charset="0"/>
              </a:rPr>
              <a:t> A103</a:t>
            </a:r>
          </a:p>
          <a:p>
            <a:r>
              <a:rPr lang="en-US" altLang="zh-CN" dirty="0">
                <a:latin typeface="Times New Roman" pitchFamily="18" charset="0"/>
                <a:cs typeface="Times New Roman" pitchFamily="18" charset="0"/>
              </a:rPr>
              <a:t>    </a:t>
            </a:r>
            <a:r>
              <a:rPr lang="zh-CN" altLang="zh-CN" dirty="0">
                <a:latin typeface="Times New Roman" pitchFamily="18" charset="0"/>
                <a:cs typeface="Times New Roman" pitchFamily="18" charset="0"/>
              </a:rPr>
              <a:t>资产清查</a:t>
            </a:r>
            <a:r>
              <a:rPr lang="en-US" altLang="zh-CN" dirty="0">
                <a:latin typeface="Times New Roman" pitchFamily="18" charset="0"/>
                <a:cs typeface="Times New Roman" pitchFamily="18" charset="0"/>
              </a:rPr>
              <a:t>QQ</a:t>
            </a:r>
            <a:r>
              <a:rPr lang="zh-CN" altLang="zh-CN" dirty="0">
                <a:latin typeface="Times New Roman" pitchFamily="18" charset="0"/>
                <a:cs typeface="Times New Roman" pitchFamily="18" charset="0"/>
              </a:rPr>
              <a:t>群：</a:t>
            </a:r>
            <a:r>
              <a:rPr lang="en-US" altLang="zh-CN" dirty="0">
                <a:latin typeface="Times New Roman" pitchFamily="18" charset="0"/>
                <a:cs typeface="Times New Roman" pitchFamily="18" charset="0"/>
              </a:rPr>
              <a:t>365640249</a:t>
            </a:r>
            <a:endParaRPr lang="zh-CN" altLang="en-US" dirty="0"/>
          </a:p>
        </p:txBody>
      </p:sp>
    </p:spTree>
    <p:extLst>
      <p:ext uri="{BB962C8B-B14F-4D97-AF65-F5344CB8AC3E}">
        <p14:creationId xmlns:p14="http://schemas.microsoft.com/office/powerpoint/2010/main" val="204586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dirty="0"/>
          </a:p>
        </p:txBody>
      </p:sp>
      <p:sp>
        <p:nvSpPr>
          <p:cNvPr id="8" name="矩形 7"/>
          <p:cNvSpPr/>
          <p:nvPr/>
        </p:nvSpPr>
        <p:spPr>
          <a:xfrm>
            <a:off x="1381798" y="4362754"/>
            <a:ext cx="6740444" cy="464871"/>
          </a:xfrm>
          <a:prstGeom prst="rect">
            <a:avLst/>
          </a:prstGeom>
        </p:spPr>
        <p:txBody>
          <a:bodyPr wrap="square">
            <a:spAutoFit/>
          </a:bodyPr>
          <a:lstStyle/>
          <a:p>
            <a:pPr>
              <a:lnSpc>
                <a:spcPct val="150000"/>
              </a:lnSpc>
            </a:pPr>
            <a:r>
              <a:rPr lang="en-US" altLang="zh-CN" dirty="0" smtClean="0"/>
              <a:t>         </a:t>
            </a:r>
            <a:endParaRPr lang="zh-CN" altLang="zh-CN" dirty="0"/>
          </a:p>
        </p:txBody>
      </p:sp>
      <p:sp>
        <p:nvSpPr>
          <p:cNvPr id="4" name="TextBox 3"/>
          <p:cNvSpPr txBox="1"/>
          <p:nvPr/>
        </p:nvSpPr>
        <p:spPr>
          <a:xfrm>
            <a:off x="3203848" y="2780928"/>
            <a:ext cx="2916324" cy="1200329"/>
          </a:xfrm>
          <a:prstGeom prst="rect">
            <a:avLst/>
          </a:prstGeom>
          <a:noFill/>
        </p:spPr>
        <p:txBody>
          <a:bodyPr wrap="square" rtlCol="0">
            <a:spAutoFit/>
          </a:bodyPr>
          <a:lstStyle/>
          <a:p>
            <a:r>
              <a:rPr lang="zh-CN" altLang="en-US" sz="7200" dirty="0" smtClean="0">
                <a:solidFill>
                  <a:srgbClr val="00477F"/>
                </a:solidFill>
                <a:latin typeface="黑体" pitchFamily="49" charset="-122"/>
                <a:ea typeface="黑体" pitchFamily="49" charset="-122"/>
                <a:cs typeface="+mj-cs"/>
              </a:rPr>
              <a:t>谢 谢</a:t>
            </a:r>
            <a:r>
              <a:rPr lang="zh-CN" altLang="en-US" sz="7200" dirty="0">
                <a:solidFill>
                  <a:srgbClr val="00477F"/>
                </a:solidFill>
                <a:latin typeface="黑体" pitchFamily="49" charset="-122"/>
                <a:ea typeface="黑体" pitchFamily="49" charset="-122"/>
                <a:cs typeface="+mj-cs"/>
              </a:rPr>
              <a:t>！</a:t>
            </a:r>
          </a:p>
        </p:txBody>
      </p:sp>
    </p:spTree>
    <p:extLst>
      <p:ext uri="{BB962C8B-B14F-4D97-AF65-F5344CB8AC3E}">
        <p14:creationId xmlns:p14="http://schemas.microsoft.com/office/powerpoint/2010/main" val="232025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建设背景</a:t>
            </a:r>
            <a:r>
              <a:rPr lang="en-US" altLang="zh-CN" dirty="0" smtClean="0"/>
              <a:t>1</a:t>
            </a:r>
            <a:endParaRPr lang="zh-CN" altLang="en-US" dirty="0"/>
          </a:p>
        </p:txBody>
      </p:sp>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4</a:t>
            </a:fld>
            <a:endParaRPr lang="zh-CN" altLang="en-US"/>
          </a:p>
        </p:txBody>
      </p:sp>
      <p:sp>
        <p:nvSpPr>
          <p:cNvPr id="8" name="文本占位符 7"/>
          <p:cNvSpPr>
            <a:spLocks noGrp="1"/>
          </p:cNvSpPr>
          <p:nvPr>
            <p:ph type="body" sz="quarter" idx="13"/>
          </p:nvPr>
        </p:nvSpPr>
        <p:spPr/>
        <p:txBody>
          <a:bodyPr>
            <a:normAutofit lnSpcReduction="10000"/>
          </a:bodyPr>
          <a:lstStyle/>
          <a:p>
            <a:r>
              <a:rPr lang="en-US" altLang="zh-CN" dirty="0" smtClean="0">
                <a:latin typeface="+mn-ea"/>
              </a:rPr>
              <a:t>    </a:t>
            </a:r>
          </a:p>
          <a:p>
            <a:r>
              <a:rPr lang="en-US" altLang="zh-CN" sz="2800" dirty="0" smtClean="0">
                <a:latin typeface="+mn-ea"/>
              </a:rPr>
              <a:t>    2016</a:t>
            </a:r>
            <a:r>
              <a:rPr lang="zh-CN" altLang="en-US" sz="2800" dirty="0" smtClean="0">
                <a:latin typeface="+mn-ea"/>
              </a:rPr>
              <a:t>年国有资产清查</a:t>
            </a:r>
            <a:r>
              <a:rPr lang="zh-CN" altLang="zh-CN" sz="2800" dirty="0" smtClean="0">
                <a:latin typeface="+mn-ea"/>
              </a:rPr>
              <a:t>教育</a:t>
            </a:r>
            <a:r>
              <a:rPr lang="zh-CN" altLang="en-US" sz="2800" dirty="0" smtClean="0">
                <a:latin typeface="+mn-ea"/>
              </a:rPr>
              <a:t>部</a:t>
            </a:r>
            <a:r>
              <a:rPr lang="zh-CN" altLang="zh-CN" sz="2800" dirty="0">
                <a:latin typeface="+mn-ea"/>
              </a:rPr>
              <a:t>对</a:t>
            </a:r>
            <a:r>
              <a:rPr lang="zh-CN" altLang="zh-CN" sz="2800" dirty="0" smtClean="0">
                <a:latin typeface="+mn-ea"/>
              </a:rPr>
              <a:t>各</a:t>
            </a:r>
            <a:r>
              <a:rPr lang="zh-CN" altLang="en-US" sz="2800" dirty="0" smtClean="0">
                <a:latin typeface="+mn-ea"/>
              </a:rPr>
              <a:t>部属</a:t>
            </a:r>
            <a:r>
              <a:rPr lang="zh-CN" altLang="zh-CN" sz="2800" dirty="0" smtClean="0">
                <a:latin typeface="+mn-ea"/>
              </a:rPr>
              <a:t>高校</a:t>
            </a:r>
            <a:r>
              <a:rPr lang="zh-CN" altLang="zh-CN" sz="2800" dirty="0">
                <a:latin typeface="+mn-ea"/>
              </a:rPr>
              <a:t>下发资产盘点清查</a:t>
            </a:r>
            <a:r>
              <a:rPr lang="zh-CN" altLang="zh-CN" sz="2800" dirty="0" smtClean="0">
                <a:latin typeface="+mn-ea"/>
              </a:rPr>
              <a:t>任务</a:t>
            </a:r>
            <a:r>
              <a:rPr lang="zh-CN" altLang="en-US" sz="2800" dirty="0" smtClean="0">
                <a:latin typeface="+mn-ea"/>
              </a:rPr>
              <a:t>。</a:t>
            </a:r>
            <a:endParaRPr lang="en-US" altLang="zh-CN" sz="2800" dirty="0" smtClean="0">
              <a:latin typeface="+mn-ea"/>
            </a:endParaRPr>
          </a:p>
          <a:p>
            <a:r>
              <a:rPr lang="en-US" altLang="zh-CN" sz="2800" dirty="0" smtClean="0">
                <a:latin typeface="+mn-ea"/>
              </a:rPr>
              <a:t>    </a:t>
            </a:r>
            <a:r>
              <a:rPr lang="zh-CN" altLang="zh-CN" sz="2800" dirty="0" smtClean="0">
                <a:latin typeface="+mn-ea"/>
              </a:rPr>
              <a:t>西安交通大学</a:t>
            </a:r>
            <a:r>
              <a:rPr lang="zh-CN" altLang="zh-CN" sz="2800" dirty="0">
                <a:latin typeface="+mn-ea"/>
              </a:rPr>
              <a:t>每年都有对资产盘点清查的管理需要</a:t>
            </a:r>
            <a:r>
              <a:rPr lang="zh-CN" altLang="zh-CN" sz="2800" dirty="0" smtClean="0">
                <a:latin typeface="+mn-ea"/>
              </a:rPr>
              <a:t>。</a:t>
            </a:r>
            <a:endParaRPr lang="en-US" altLang="zh-CN" sz="2800" dirty="0" smtClean="0">
              <a:latin typeface="+mn-ea"/>
            </a:endParaRPr>
          </a:p>
          <a:p>
            <a:r>
              <a:rPr lang="en-US" altLang="zh-CN" sz="2800" dirty="0">
                <a:latin typeface="+mn-ea"/>
              </a:rPr>
              <a:t> </a:t>
            </a:r>
            <a:r>
              <a:rPr lang="en-US" altLang="zh-CN" sz="2800" dirty="0" smtClean="0">
                <a:latin typeface="+mn-ea"/>
              </a:rPr>
              <a:t>   </a:t>
            </a:r>
            <a:r>
              <a:rPr lang="zh-CN" altLang="zh-CN" sz="2800" dirty="0" smtClean="0">
                <a:latin typeface="+mn-ea"/>
              </a:rPr>
              <a:t>但是</a:t>
            </a:r>
            <a:r>
              <a:rPr lang="zh-CN" altLang="zh-CN" sz="2800" dirty="0">
                <a:latin typeface="+mn-ea"/>
              </a:rPr>
              <a:t>目前</a:t>
            </a:r>
            <a:r>
              <a:rPr lang="zh-CN" altLang="zh-CN" sz="2800" dirty="0" smtClean="0">
                <a:latin typeface="+mn-ea"/>
              </a:rPr>
              <a:t>在</a:t>
            </a:r>
            <a:r>
              <a:rPr lang="zh-CN" altLang="en-US" sz="2800" dirty="0" smtClean="0">
                <a:latin typeface="+mn-ea"/>
              </a:rPr>
              <a:t>我校</a:t>
            </a:r>
            <a:r>
              <a:rPr lang="zh-CN" altLang="zh-CN" sz="2800" dirty="0" smtClean="0">
                <a:latin typeface="+mn-ea"/>
              </a:rPr>
              <a:t>对于</a:t>
            </a:r>
            <a:r>
              <a:rPr lang="zh-CN" altLang="zh-CN" sz="2800" dirty="0">
                <a:latin typeface="+mn-ea"/>
              </a:rPr>
              <a:t>资产盘点清查还没有一套信息化管理系统</a:t>
            </a:r>
            <a:r>
              <a:rPr lang="zh-CN" altLang="zh-CN" sz="2800" dirty="0" smtClean="0">
                <a:latin typeface="+mn-ea"/>
              </a:rPr>
              <a:t>，</a:t>
            </a:r>
            <a:r>
              <a:rPr lang="zh-CN" altLang="en-US" sz="2800" dirty="0" smtClean="0">
                <a:latin typeface="+mn-ea"/>
              </a:rPr>
              <a:t>仅能依靠手工进行盘点清查，</a:t>
            </a:r>
            <a:r>
              <a:rPr lang="zh-CN" altLang="zh-CN" sz="2800" dirty="0" smtClean="0">
                <a:latin typeface="+mn-ea"/>
              </a:rPr>
              <a:t>资产</a:t>
            </a:r>
            <a:r>
              <a:rPr lang="zh-CN" altLang="zh-CN" sz="2800" dirty="0">
                <a:latin typeface="+mn-ea"/>
              </a:rPr>
              <a:t>数量非常庞大，导致盘点</a:t>
            </a:r>
            <a:r>
              <a:rPr lang="zh-CN" altLang="zh-CN" sz="2800" dirty="0" smtClean="0">
                <a:latin typeface="+mn-ea"/>
              </a:rPr>
              <a:t>工作难以</a:t>
            </a:r>
            <a:r>
              <a:rPr lang="zh-CN" altLang="zh-CN" sz="2800" dirty="0">
                <a:latin typeface="+mn-ea"/>
              </a:rPr>
              <a:t>进行</a:t>
            </a:r>
            <a:r>
              <a:rPr lang="zh-CN" altLang="zh-CN" sz="2800" dirty="0" smtClean="0">
                <a:latin typeface="+mn-ea"/>
              </a:rPr>
              <a:t>。</a:t>
            </a:r>
            <a:endParaRPr lang="en-US" altLang="zh-CN" sz="2800" dirty="0" smtClean="0">
              <a:latin typeface="+mn-ea"/>
            </a:endParaRPr>
          </a:p>
          <a:p>
            <a:endParaRPr lang="zh-CN" altLang="zh-CN" dirty="0">
              <a:latin typeface="+mn-ea"/>
            </a:endParaRPr>
          </a:p>
          <a:p>
            <a:endParaRPr lang="zh-CN" altLang="en-US" dirty="0"/>
          </a:p>
        </p:txBody>
      </p:sp>
    </p:spTree>
    <p:extLst>
      <p:ext uri="{BB962C8B-B14F-4D97-AF65-F5344CB8AC3E}">
        <p14:creationId xmlns:p14="http://schemas.microsoft.com/office/powerpoint/2010/main" val="404057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建设背景</a:t>
            </a:r>
            <a:r>
              <a:rPr lang="en-US" altLang="zh-CN" dirty="0" smtClean="0"/>
              <a:t>2</a:t>
            </a:r>
            <a:endParaRPr lang="zh-CN" altLang="en-US" dirty="0"/>
          </a:p>
        </p:txBody>
      </p:sp>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5</a:t>
            </a:fld>
            <a:endParaRPr lang="zh-CN" altLang="en-US"/>
          </a:p>
        </p:txBody>
      </p:sp>
      <p:sp>
        <p:nvSpPr>
          <p:cNvPr id="5" name="文本占位符 4"/>
          <p:cNvSpPr>
            <a:spLocks noGrp="1"/>
          </p:cNvSpPr>
          <p:nvPr>
            <p:ph type="body" sz="quarter" idx="13"/>
          </p:nvPr>
        </p:nvSpPr>
        <p:spPr/>
        <p:txBody>
          <a:bodyPr>
            <a:normAutofit/>
          </a:bodyPr>
          <a:lstStyle/>
          <a:p>
            <a:r>
              <a:rPr lang="en-US" altLang="zh-CN" sz="2400" dirty="0" smtClean="0">
                <a:latin typeface="+mn-ea"/>
              </a:rPr>
              <a:t>    </a:t>
            </a:r>
            <a:r>
              <a:rPr lang="zh-CN" altLang="zh-CN" sz="2400" dirty="0" smtClean="0">
                <a:latin typeface="+mn-ea"/>
              </a:rPr>
              <a:t>我</a:t>
            </a:r>
            <a:r>
              <a:rPr lang="zh-CN" altLang="zh-CN" sz="2400" dirty="0">
                <a:latin typeface="+mn-ea"/>
              </a:rPr>
              <a:t>校需要建设一套资产盘点清查的信息化管理系统，通过信息化管理手段来规范管理盘点流程、提</a:t>
            </a:r>
            <a:r>
              <a:rPr lang="zh-CN" altLang="en-US" sz="2400" dirty="0">
                <a:latin typeface="+mn-ea"/>
              </a:rPr>
              <a:t>高</a:t>
            </a:r>
            <a:r>
              <a:rPr lang="zh-CN" altLang="zh-CN" sz="2400" dirty="0">
                <a:latin typeface="+mn-ea"/>
              </a:rPr>
              <a:t>办公效率和管理</a:t>
            </a:r>
            <a:r>
              <a:rPr lang="zh-CN" altLang="zh-CN" sz="2400" dirty="0" smtClean="0">
                <a:latin typeface="+mn-ea"/>
              </a:rPr>
              <a:t>质量</a:t>
            </a:r>
            <a:r>
              <a:rPr lang="zh-CN" altLang="en-US" sz="2400" dirty="0" smtClean="0">
                <a:latin typeface="+mn-ea"/>
              </a:rPr>
              <a:t>。</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smtClean="0">
                <a:latin typeface="+mn-ea"/>
              </a:rPr>
              <a:t>切实推进“校</a:t>
            </a:r>
            <a:r>
              <a:rPr lang="en-US" altLang="zh-CN" sz="2400" dirty="0" smtClean="0">
                <a:latin typeface="+mn-ea"/>
              </a:rPr>
              <a:t>-</a:t>
            </a:r>
            <a:r>
              <a:rPr lang="zh-CN" altLang="en-US" sz="2400" dirty="0" smtClean="0">
                <a:latin typeface="+mn-ea"/>
              </a:rPr>
              <a:t>院</a:t>
            </a:r>
            <a:r>
              <a:rPr lang="en-US" altLang="zh-CN" sz="2400" dirty="0" smtClean="0">
                <a:latin typeface="+mn-ea"/>
              </a:rPr>
              <a:t>-</a:t>
            </a:r>
            <a:r>
              <a:rPr lang="zh-CN" altLang="en-US" sz="2400" dirty="0" smtClean="0">
                <a:latin typeface="+mn-ea"/>
              </a:rPr>
              <a:t>系</a:t>
            </a:r>
            <a:r>
              <a:rPr lang="en-US" altLang="zh-CN" sz="2400" dirty="0" smtClean="0">
                <a:latin typeface="+mn-ea"/>
              </a:rPr>
              <a:t>-</a:t>
            </a:r>
            <a:r>
              <a:rPr lang="zh-CN" altLang="en-US" sz="2400" dirty="0" smtClean="0">
                <a:latin typeface="+mn-ea"/>
              </a:rPr>
              <a:t>人”四级国有资产管理体系。</a:t>
            </a:r>
            <a:endParaRPr lang="en-US" altLang="zh-CN" sz="2400" dirty="0" smtClean="0">
              <a:latin typeface="+mn-ea"/>
            </a:endParaRPr>
          </a:p>
          <a:p>
            <a:r>
              <a:rPr lang="en-US" altLang="zh-CN" sz="2400" dirty="0" smtClean="0">
                <a:latin typeface="+mn-ea"/>
              </a:rPr>
              <a:t>    </a:t>
            </a:r>
            <a:r>
              <a:rPr lang="zh-CN" altLang="en-US" sz="2400" dirty="0" smtClean="0">
                <a:latin typeface="+mn-ea"/>
              </a:rPr>
              <a:t>促进基层单位完善日常国有资产管理，防止国有资产流失，提升国有资产使用效率。</a:t>
            </a:r>
            <a:endParaRPr lang="zh-CN" altLang="en-US" sz="2400" dirty="0"/>
          </a:p>
        </p:txBody>
      </p:sp>
    </p:spTree>
    <p:extLst>
      <p:ext uri="{BB962C8B-B14F-4D97-AF65-F5344CB8AC3E}">
        <p14:creationId xmlns:p14="http://schemas.microsoft.com/office/powerpoint/2010/main" val="324272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6</a:t>
            </a:fld>
            <a:endParaRPr lang="zh-CN" altLang="en-US"/>
          </a:p>
        </p:txBody>
      </p:sp>
      <p:sp>
        <p:nvSpPr>
          <p:cNvPr id="6" name="标题 5"/>
          <p:cNvSpPr>
            <a:spLocks noGrp="1"/>
          </p:cNvSpPr>
          <p:nvPr>
            <p:ph type="title"/>
          </p:nvPr>
        </p:nvSpPr>
        <p:spPr/>
        <p:txBody>
          <a:bodyPr/>
          <a:lstStyle/>
          <a:p>
            <a:r>
              <a:rPr lang="zh-CN" altLang="en-US" dirty="0" smtClean="0"/>
              <a:t>二、建设目标</a:t>
            </a:r>
            <a:endParaRPr lang="zh-CN" altLang="en-US" dirty="0"/>
          </a:p>
        </p:txBody>
      </p:sp>
    </p:spTree>
    <p:extLst>
      <p:ext uri="{BB962C8B-B14F-4D97-AF65-F5344CB8AC3E}">
        <p14:creationId xmlns:p14="http://schemas.microsoft.com/office/powerpoint/2010/main" val="236891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建设目标</a:t>
            </a:r>
            <a:endParaRPr lang="zh-CN" altLang="en-US" dirty="0"/>
          </a:p>
        </p:txBody>
      </p:sp>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7</a:t>
            </a:fld>
            <a:endParaRPr lang="zh-CN" altLang="en-US"/>
          </a:p>
        </p:txBody>
      </p:sp>
      <p:sp>
        <p:nvSpPr>
          <p:cNvPr id="6" name="文本占位符 5"/>
          <p:cNvSpPr>
            <a:spLocks noGrp="1"/>
          </p:cNvSpPr>
          <p:nvPr>
            <p:ph type="body" sz="quarter" idx="13"/>
          </p:nvPr>
        </p:nvSpPr>
        <p:spPr/>
        <p:txBody>
          <a:bodyPr/>
          <a:lstStyle/>
          <a:p>
            <a:r>
              <a:rPr lang="zh-CN" altLang="en-US" sz="2400" dirty="0" smtClean="0">
                <a:latin typeface="+mn-ea"/>
              </a:rPr>
              <a:t>    在</a:t>
            </a:r>
            <a:r>
              <a:rPr lang="zh-CN" altLang="en-US" sz="2400" dirty="0">
                <a:latin typeface="+mn-ea"/>
              </a:rPr>
              <a:t>我校整体平台下建设全校的数字化资产盘点清查信息管理系统，可以对全校所有的仪器设备资产进行盘点，通过任务发布的方式将盘点任务由资产处系统管理员发放至各个院处管理员、账户管理员和领用人</a:t>
            </a:r>
            <a:r>
              <a:rPr lang="zh-CN" altLang="en-US" sz="2400" dirty="0" smtClean="0">
                <a:latin typeface="+mn-ea"/>
              </a:rPr>
              <a:t>。</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smtClean="0">
                <a:latin typeface="+mn-ea"/>
              </a:rPr>
              <a:t>从</a:t>
            </a:r>
            <a:r>
              <a:rPr lang="zh-CN" altLang="en-US" sz="2400" dirty="0">
                <a:latin typeface="+mn-ea"/>
              </a:rPr>
              <a:t>长期来看，该系统可支持实验室与资产管理处年度例行资产清查盘点工作</a:t>
            </a:r>
            <a:r>
              <a:rPr lang="zh-CN" altLang="en-US" sz="2400" dirty="0" smtClean="0">
                <a:latin typeface="+mn-ea"/>
              </a:rPr>
              <a:t>。</a:t>
            </a:r>
            <a:endParaRPr lang="en-US" altLang="zh-CN" sz="2400" dirty="0" smtClean="0">
              <a:latin typeface="+mn-ea"/>
            </a:endParaRPr>
          </a:p>
          <a:p>
            <a:r>
              <a:rPr lang="en-US" altLang="zh-CN" sz="2400" dirty="0">
                <a:latin typeface="+mn-ea"/>
              </a:rPr>
              <a:t> </a:t>
            </a:r>
            <a:r>
              <a:rPr lang="en-US" altLang="zh-CN" sz="2400" dirty="0" smtClean="0">
                <a:latin typeface="+mn-ea"/>
              </a:rPr>
              <a:t>   </a:t>
            </a:r>
            <a:r>
              <a:rPr lang="zh-CN" altLang="en-US" sz="2400" dirty="0" smtClean="0">
                <a:latin typeface="+mn-ea"/>
              </a:rPr>
              <a:t>系统</a:t>
            </a:r>
            <a:r>
              <a:rPr lang="zh-CN" altLang="en-US" sz="2400" dirty="0">
                <a:latin typeface="+mn-ea"/>
              </a:rPr>
              <a:t>总体建设功能模块主要包括：账户人员管理、角色权限管理、盘库任务管理和高级统计报表管理。</a:t>
            </a:r>
          </a:p>
          <a:p>
            <a:endParaRPr lang="zh-CN" altLang="en-US" dirty="0"/>
          </a:p>
        </p:txBody>
      </p:sp>
    </p:spTree>
    <p:extLst>
      <p:ext uri="{BB962C8B-B14F-4D97-AF65-F5344CB8AC3E}">
        <p14:creationId xmlns:p14="http://schemas.microsoft.com/office/powerpoint/2010/main" val="272958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51D5A47-00A5-4B5A-8C5F-72ABF9C7AD37}" type="datetime5">
              <a:rPr lang="zh-CN" altLang="en-US" smtClean="0"/>
              <a:pPr/>
              <a:t>2016/4/13</a:t>
            </a:fld>
            <a:endParaRPr lang="zh-CN" altLang="en-US" dirty="0"/>
          </a:p>
        </p:txBody>
      </p:sp>
      <p:sp>
        <p:nvSpPr>
          <p:cNvPr id="4" name="灯片编号占位符 3"/>
          <p:cNvSpPr>
            <a:spLocks noGrp="1"/>
          </p:cNvSpPr>
          <p:nvPr>
            <p:ph type="sldNum" sz="quarter" idx="12"/>
          </p:nvPr>
        </p:nvSpPr>
        <p:spPr/>
        <p:txBody>
          <a:bodyPr/>
          <a:lstStyle/>
          <a:p>
            <a:fld id="{6B71DB41-155D-470A-86A3-CDC8B0726665}" type="slidenum">
              <a:rPr lang="zh-CN" altLang="en-US" smtClean="0"/>
              <a:pPr/>
              <a:t>8</a:t>
            </a:fld>
            <a:endParaRPr lang="zh-CN" altLang="en-US"/>
          </a:p>
        </p:txBody>
      </p:sp>
      <p:sp>
        <p:nvSpPr>
          <p:cNvPr id="6" name="标题 5"/>
          <p:cNvSpPr>
            <a:spLocks noGrp="1"/>
          </p:cNvSpPr>
          <p:nvPr>
            <p:ph type="title"/>
          </p:nvPr>
        </p:nvSpPr>
        <p:spPr/>
        <p:txBody>
          <a:bodyPr/>
          <a:lstStyle/>
          <a:p>
            <a:r>
              <a:rPr lang="zh-CN" altLang="en-US" dirty="0" smtClean="0"/>
              <a:t>三、系统角色</a:t>
            </a:r>
            <a:endParaRPr lang="zh-CN" altLang="en-US" dirty="0"/>
          </a:p>
        </p:txBody>
      </p:sp>
    </p:spTree>
    <p:extLst>
      <p:ext uri="{BB962C8B-B14F-4D97-AF65-F5344CB8AC3E}">
        <p14:creationId xmlns:p14="http://schemas.microsoft.com/office/powerpoint/2010/main" val="267037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系统角色</a:t>
            </a:r>
            <a:r>
              <a:rPr lang="en-US" altLang="zh-CN" dirty="0" smtClean="0"/>
              <a:t>1</a:t>
            </a:r>
            <a:endParaRPr lang="zh-CN" altLang="en-US" dirty="0"/>
          </a:p>
        </p:txBody>
      </p:sp>
      <p:sp>
        <p:nvSpPr>
          <p:cNvPr id="2" name="日期占位符 1"/>
          <p:cNvSpPr>
            <a:spLocks noGrp="1"/>
          </p:cNvSpPr>
          <p:nvPr>
            <p:ph type="dt" sz="half" idx="10"/>
          </p:nvPr>
        </p:nvSpPr>
        <p:spPr/>
        <p:txBody>
          <a:bodyPr/>
          <a:lstStyle/>
          <a:p>
            <a:fld id="{6A0CF7A8-7139-485C-B98D-68F9897E97D5}" type="datetime5">
              <a:rPr lang="zh-CN" altLang="en-US" smtClean="0"/>
              <a:pPr/>
              <a:t>2016/4/13</a:t>
            </a:fld>
            <a:endParaRPr lang="zh-CN" altLang="en-US"/>
          </a:p>
        </p:txBody>
      </p:sp>
      <p:sp>
        <p:nvSpPr>
          <p:cNvPr id="3" name="灯片编号占位符 2"/>
          <p:cNvSpPr>
            <a:spLocks noGrp="1"/>
          </p:cNvSpPr>
          <p:nvPr>
            <p:ph type="sldNum" sz="quarter" idx="12"/>
          </p:nvPr>
        </p:nvSpPr>
        <p:spPr/>
        <p:txBody>
          <a:bodyPr/>
          <a:lstStyle/>
          <a:p>
            <a:fld id="{6B71DB41-155D-470A-86A3-CDC8B0726665}" type="slidenum">
              <a:rPr lang="zh-CN" altLang="en-US" smtClean="0"/>
              <a:pPr/>
              <a:t>9</a:t>
            </a:fld>
            <a:endParaRPr lang="zh-CN" altLang="en-US"/>
          </a:p>
        </p:txBody>
      </p:sp>
      <p:sp>
        <p:nvSpPr>
          <p:cNvPr id="7" name="文本框 8"/>
          <p:cNvSpPr txBox="1">
            <a:spLocks noGrp="1"/>
          </p:cNvSpPr>
          <p:nvPr>
            <p:ph type="body" sz="quarter" idx="13"/>
          </p:nvPr>
        </p:nvSpPr>
        <p:spPr>
          <a:xfrm>
            <a:off x="467544" y="980728"/>
            <a:ext cx="8208912" cy="3970318"/>
          </a:xfrm>
          <a:prstGeom prst="rect">
            <a:avLst/>
          </a:prstGeom>
          <a:noFill/>
        </p:spPr>
        <p:txBody>
          <a:bodyPr>
            <a:spAutoFit/>
          </a:bodyPr>
          <a:lstStyle/>
          <a:p>
            <a:pPr marL="342900" indent="-342900">
              <a:spcBef>
                <a:spcPct val="0"/>
              </a:spcBef>
              <a:buFont typeface="Arial" pitchFamily="34" charset="0"/>
              <a:buChar char="•"/>
              <a:defRPr/>
            </a:pPr>
            <a:r>
              <a:rPr lang="zh-CN" altLang="en-US" sz="2800" dirty="0">
                <a:solidFill>
                  <a:srgbClr val="FF0000"/>
                </a:solidFill>
                <a:cs typeface="+mj-cs"/>
              </a:rPr>
              <a:t>资产处管理员：</a:t>
            </a:r>
            <a:r>
              <a:rPr lang="zh-CN" altLang="en-US" sz="2800" dirty="0">
                <a:cs typeface="+mj-cs"/>
              </a:rPr>
              <a:t>负责资产数据的导入和盘库任务的下发以及系统人员角色权限的分配</a:t>
            </a:r>
            <a:r>
              <a:rPr lang="zh-CN" altLang="en-US" sz="2800" dirty="0" smtClean="0">
                <a:cs typeface="+mj-cs"/>
              </a:rPr>
              <a:t>；</a:t>
            </a:r>
            <a:endParaRPr lang="en-US" altLang="zh-CN" sz="2800" dirty="0" smtClean="0">
              <a:cs typeface="+mj-cs"/>
            </a:endParaRPr>
          </a:p>
          <a:p>
            <a:pPr marL="342900" indent="-342900">
              <a:spcBef>
                <a:spcPct val="0"/>
              </a:spcBef>
              <a:buFont typeface="Arial" pitchFamily="34" charset="0"/>
              <a:buChar char="•"/>
              <a:defRPr/>
            </a:pPr>
            <a:endParaRPr lang="en-US" altLang="zh-CN" sz="2800" dirty="0">
              <a:cs typeface="+mj-cs"/>
            </a:endParaRPr>
          </a:p>
          <a:p>
            <a:pPr marL="342900" indent="-342900">
              <a:spcBef>
                <a:spcPct val="0"/>
              </a:spcBef>
              <a:buFont typeface="Arial" pitchFamily="34" charset="0"/>
              <a:buChar char="•"/>
              <a:defRPr/>
            </a:pPr>
            <a:r>
              <a:rPr lang="zh-CN" altLang="en-US" sz="2800" dirty="0">
                <a:solidFill>
                  <a:srgbClr val="FF0000"/>
                </a:solidFill>
                <a:cs typeface="+mj-cs"/>
              </a:rPr>
              <a:t>院处管理员：</a:t>
            </a:r>
            <a:r>
              <a:rPr lang="zh-CN" altLang="en-US" sz="2800" dirty="0">
                <a:cs typeface="+mj-cs"/>
              </a:rPr>
              <a:t>负责监管或接收和上报盘库任务的处理情况，以及对下级账户管理员和盘点负责人的设置</a:t>
            </a:r>
            <a:r>
              <a:rPr lang="zh-CN" altLang="en-US" sz="2800" dirty="0" smtClean="0">
                <a:cs typeface="+mj-cs"/>
              </a:rPr>
              <a:t>；</a:t>
            </a:r>
            <a:endParaRPr lang="en-US" altLang="zh-CN" sz="2800" dirty="0">
              <a:cs typeface="+mj-cs"/>
            </a:endParaRPr>
          </a:p>
        </p:txBody>
      </p:sp>
    </p:spTree>
    <p:extLst>
      <p:ext uri="{BB962C8B-B14F-4D97-AF65-F5344CB8AC3E}">
        <p14:creationId xmlns:p14="http://schemas.microsoft.com/office/powerpoint/2010/main" val="356637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10301</TotalTime>
  <Words>980</Words>
  <Application>Microsoft Office PowerPoint</Application>
  <PresentationFormat>全屏显示(4:3)</PresentationFormat>
  <Paragraphs>156</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自定义设计方案</vt:lpstr>
      <vt:lpstr>西安交通大学资产清查系统培训</vt:lpstr>
      <vt:lpstr>目录  </vt:lpstr>
      <vt:lpstr>一、建设背景</vt:lpstr>
      <vt:lpstr>建设背景1</vt:lpstr>
      <vt:lpstr>建设背景2</vt:lpstr>
      <vt:lpstr>二、建设目标</vt:lpstr>
      <vt:lpstr>建设目标</vt:lpstr>
      <vt:lpstr>三、系统角色</vt:lpstr>
      <vt:lpstr>系统角色1</vt:lpstr>
      <vt:lpstr>系统角色2</vt:lpstr>
      <vt:lpstr>四、业务流程</vt:lpstr>
      <vt:lpstr>业务流程1</vt:lpstr>
      <vt:lpstr>业务流程2</vt:lpstr>
      <vt:lpstr>五、系统操作</vt:lpstr>
      <vt:lpstr>登录方式</vt:lpstr>
      <vt:lpstr>角色选择</vt:lpstr>
      <vt:lpstr>接收任务</vt:lpstr>
      <vt:lpstr>发布新任务1</vt:lpstr>
      <vt:lpstr>发布新任务2</vt:lpstr>
      <vt:lpstr>发布新任务3</vt:lpstr>
      <vt:lpstr>发布新任务4</vt:lpstr>
      <vt:lpstr>领用人登录领取任务</vt:lpstr>
      <vt:lpstr>盘库信息填报1</vt:lpstr>
      <vt:lpstr>盘库信息填报2</vt:lpstr>
      <vt:lpstr>盘点信息上报</vt:lpstr>
      <vt:lpstr>数据汇总</vt:lpstr>
      <vt:lpstr>盘盈填报1</vt:lpstr>
      <vt:lpstr>盘盈填报2</vt:lpstr>
      <vt:lpstr>报表生成</vt:lpstr>
      <vt:lpstr>报表生成原则</vt:lpstr>
      <vt:lpstr>答疑解惑</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2016行政事业单位国有资产清查</dc:title>
  <dc:creator>zyl</dc:creator>
  <cp:lastModifiedBy>zyl</cp:lastModifiedBy>
  <cp:revision>2958</cp:revision>
  <dcterms:created xsi:type="dcterms:W3CDTF">2012-11-07T14:18:19Z</dcterms:created>
  <dcterms:modified xsi:type="dcterms:W3CDTF">2016-04-13T00:28:18Z</dcterms:modified>
</cp:coreProperties>
</file>